
<file path=[Content_Types].xml><?xml version="1.0" encoding="utf-8"?>
<Types xmlns="http://schemas.openxmlformats.org/package/2006/content-types">
  <Default Extension="png" ContentType="image/png"/>
  <Default Extension="mp3" ContentType="audio/mpe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336" r:id="rId2"/>
    <p:sldId id="262" r:id="rId3"/>
    <p:sldId id="357" r:id="rId4"/>
    <p:sldId id="337" r:id="rId5"/>
    <p:sldId id="338" r:id="rId6"/>
    <p:sldId id="358" r:id="rId7"/>
    <p:sldId id="359" r:id="rId8"/>
    <p:sldId id="356" r:id="rId9"/>
    <p:sldId id="362" r:id="rId10"/>
    <p:sldId id="363" r:id="rId11"/>
    <p:sldId id="364" r:id="rId12"/>
    <p:sldId id="341" r:id="rId13"/>
    <p:sldId id="315" r:id="rId14"/>
    <p:sldId id="366" r:id="rId15"/>
    <p:sldId id="367" r:id="rId16"/>
    <p:sldId id="368" r:id="rId17"/>
    <p:sldId id="369" r:id="rId18"/>
    <p:sldId id="370" r:id="rId19"/>
    <p:sldId id="312" r:id="rId20"/>
    <p:sldId id="273" r:id="rId21"/>
    <p:sldId id="349" r:id="rId22"/>
    <p:sldId id="333" r:id="rId23"/>
    <p:sldId id="297" r:id="rId24"/>
    <p:sldId id="343" r:id="rId25"/>
    <p:sldId id="347" r:id="rId26"/>
    <p:sldId id="372" r:id="rId27"/>
    <p:sldId id="300" r:id="rId28"/>
    <p:sldId id="322" r:id="rId29"/>
    <p:sldId id="350" r:id="rId30"/>
    <p:sldId id="371" r:id="rId31"/>
    <p:sldId id="321" r:id="rId32"/>
    <p:sldId id="375" r:id="rId33"/>
    <p:sldId id="352" r:id="rId34"/>
    <p:sldId id="355" r:id="rId35"/>
    <p:sldId id="373" r:id="rId36"/>
    <p:sldId id="310" r:id="rId37"/>
    <p:sldId id="307" r:id="rId38"/>
    <p:sldId id="288" r:id="rId39"/>
    <p:sldId id="374" r:id="rId40"/>
  </p:sldIdLst>
  <p:sldSz cx="12192000" cy="6858000"/>
  <p:notesSz cx="6858000" cy="9144000"/>
  <p:embeddedFontLst>
    <p:embeddedFont>
      <p:font typeface="삼성긴고딕 Ultralight" panose="020B0600000101010101" pitchFamily="50" charset="-127"/>
      <p:regular r:id="rId42"/>
    </p:embeddedFont>
    <p:embeddedFont>
      <p:font typeface="삼성긴고딕OTF Ultralight" panose="020B0600000101010101" pitchFamily="34" charset="-127"/>
      <p:bold r:id="rId43"/>
    </p:embeddedFont>
    <p:embeddedFont>
      <p:font typeface="삼성긴고딕OTF Bold" panose="020B0600000101010101" pitchFamily="34" charset="-127"/>
      <p:bold r:id="rId44"/>
    </p:embeddedFont>
    <p:embeddedFont>
      <p:font typeface="삼성긴고딕OTF Light" panose="020B0600000101010101" pitchFamily="34" charset="-127"/>
      <p:regular r:id="rId45"/>
    </p:embeddedFont>
    <p:embeddedFont>
      <p:font typeface="삼성긴고딕OTF Heavy" panose="020B0600000101010101" pitchFamily="34" charset="-127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삼성긴고딕OTF ExtraBold" panose="020B0600000101010101" pitchFamily="34" charset="-127"/>
      <p:bold r:id="rId49"/>
    </p:embeddedFont>
    <p:embeddedFont>
      <p:font typeface="삼성긴고딕OTF Medium" panose="020B0600000101010101" pitchFamily="34" charset="-127"/>
      <p:regular r:id="rId50"/>
    </p:embeddedFont>
    <p:embeddedFont>
      <p:font typeface="삼성긴고딕 ExtraBold" panose="020B0600000101010101" pitchFamily="50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1DF"/>
    <a:srgbClr val="7A7A7A"/>
    <a:srgbClr val="C4C5C1"/>
    <a:srgbClr val="1428A0"/>
    <a:srgbClr val="F7F7F7"/>
    <a:srgbClr val="DEDEDB"/>
    <a:srgbClr val="CCCBCA"/>
    <a:srgbClr val="DFDFDC"/>
    <a:srgbClr val="DDDDDD"/>
    <a:srgbClr val="9D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4" autoAdjust="0"/>
    <p:restoredTop sz="84669" autoAdjust="0"/>
  </p:normalViewPr>
  <p:slideViewPr>
    <p:cSldViewPr snapToGrid="0">
      <p:cViewPr varScale="1">
        <p:scale>
          <a:sx n="74" d="100"/>
          <a:sy n="74" d="100"/>
        </p:scale>
        <p:origin x="8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86AF8-B644-42B3-90BB-2D7CA452302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72876-A482-4DD7-B8FD-7144A6B08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3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24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54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06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23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01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49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2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930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76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692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6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삼성긴고딕 ExtraBold" panose="020B0600000101010101" pitchFamily="50" charset="-127"/>
              <a:ea typeface="삼성긴고딕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45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25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521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94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261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66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70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10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1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067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59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73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79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27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004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47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859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3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7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4037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53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9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3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423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6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133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72876-A482-4DD7-B8FD-7144A6B08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4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17015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8640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6183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856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246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967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7031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94950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4375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9332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89005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C8EDE-69C4-415F-BD3E-69D7DDDB3D8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60D07-84E6-4383-9167-0CE236658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32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https://cdn.discordapp.com/attachments/1243444471945760790/1243902355896926279/igyuhyeong5023_A_horizontally_long_completely_empty_white_wall__e07146d4-7688-4ff9-8e7e-2511e37e46b0.png?ex=665329d8&amp;is=6651d858&amp;hm=a62d2355a8c2c0ae0096327e2d767dac229178bd55e4463b40ab34662c72907e&amp;">
            <a:extLst>
              <a:ext uri="{FF2B5EF4-FFF2-40B4-BE49-F238E27FC236}">
                <a16:creationId xmlns:a16="http://schemas.microsoft.com/office/drawing/2014/main" id="{3AA82767-2E4B-6D57-2B42-88CA6538E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374"/>
          <a:stretch/>
        </p:blipFill>
        <p:spPr bwMode="auto">
          <a:xfrm flipH="1">
            <a:off x="-1" y="0"/>
            <a:ext cx="31952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https://cdn.discordapp.com/attachments/1243444471945760790/1243902355896926279/igyuhyeong5023_A_horizontally_long_completely_empty_white_wall__e07146d4-7688-4ff9-8e7e-2511e37e46b0.png?ex=665329d8&amp;is=6651d858&amp;hm=a62d2355a8c2c0ae0096327e2d767dac229178bd55e4463b40ab34662c72907e&amp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08"/>
          <a:stretch/>
        </p:blipFill>
        <p:spPr bwMode="auto">
          <a:xfrm>
            <a:off x="3195263" y="0"/>
            <a:ext cx="89967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109872-E2A4-61E2-50CA-F788D1AB4F6B}"/>
              </a:ext>
            </a:extLst>
          </p:cNvPr>
          <p:cNvSpPr/>
          <p:nvPr/>
        </p:nvSpPr>
        <p:spPr>
          <a:xfrm>
            <a:off x="0" y="-16228"/>
            <a:ext cx="7983020" cy="6874228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7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771" y="1333524"/>
            <a:ext cx="1783253" cy="1938111"/>
          </a:xfrm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8000" dirty="0"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  <a:t>I’m</a:t>
            </a:r>
            <a:br>
              <a:rPr lang="en-US" altLang="ko-KR" sz="8000" dirty="0"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</a:br>
            <a:r>
              <a:rPr lang="en-US" altLang="ko-KR" sz="4400" dirty="0"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  <a:t>Frame</a:t>
            </a:r>
            <a:endParaRPr lang="ko-KR" altLang="en-US" sz="8000" dirty="0">
              <a:latin typeface="삼성긴고딕OTF ExtraBold" panose="020B0600000101010101" pitchFamily="34" charset="-127"/>
              <a:ea typeface="삼성긴고딕OTF ExtraBold" panose="020B0600000101010101" pitchFamily="34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008771" y="4802000"/>
            <a:ext cx="6191450" cy="1023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액자의 새로운 시작</a:t>
            </a:r>
            <a:endParaRPr lang="ko-KR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5C1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0717665-951F-AEBA-7E97-5A7D2C72AA21}"/>
              </a:ext>
            </a:extLst>
          </p:cNvPr>
          <p:cNvSpPr/>
          <p:nvPr/>
        </p:nvSpPr>
        <p:spPr>
          <a:xfrm>
            <a:off x="4597150" y="1930150"/>
            <a:ext cx="2997700" cy="2997700"/>
          </a:xfrm>
          <a:prstGeom prst="roundRect">
            <a:avLst/>
          </a:prstGeom>
          <a:solidFill>
            <a:srgbClr val="C4C5C1"/>
          </a:solidFill>
          <a:ln>
            <a:noFill/>
          </a:ln>
          <a:effectLst>
            <a:outerShdw blurRad="774700" dist="203200" dir="13500000" algn="br" rotWithShape="0">
              <a:schemeClr val="bg1">
                <a:alpha val="6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469B5-6AF6-D509-E10A-FF1C598344FE}"/>
              </a:ext>
            </a:extLst>
          </p:cNvPr>
          <p:cNvSpPr/>
          <p:nvPr/>
        </p:nvSpPr>
        <p:spPr>
          <a:xfrm>
            <a:off x="1230489" y="692150"/>
            <a:ext cx="9731022" cy="5473700"/>
          </a:xfrm>
          <a:prstGeom prst="roundRect">
            <a:avLst/>
          </a:prstGeom>
          <a:solidFill>
            <a:srgbClr val="E0E1DF"/>
          </a:solidFill>
          <a:ln>
            <a:noFill/>
          </a:ln>
          <a:effectLst>
            <a:outerShdw blurRad="558800" dist="2413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EA56B-B5AD-B77B-6FA9-5ED6BB94A0B1}"/>
              </a:ext>
            </a:extLst>
          </p:cNvPr>
          <p:cNvSpPr txBox="1"/>
          <p:nvPr/>
        </p:nvSpPr>
        <p:spPr>
          <a:xfrm>
            <a:off x="1394721" y="2767280"/>
            <a:ext cx="9402557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E0E1DF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진정한 </a:t>
            </a:r>
            <a:r>
              <a:rPr lang="en-US" altLang="ko-KR" sz="8000" dirty="0">
                <a:solidFill>
                  <a:srgbClr val="E0E1DF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Frameless</a:t>
            </a:r>
            <a:endParaRPr lang="ko-KR" altLang="en-US" sz="8000" dirty="0">
              <a:solidFill>
                <a:srgbClr val="E0E1DF"/>
              </a:solidFill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5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5C1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0717665-951F-AEBA-7E97-5A7D2C72AA21}"/>
              </a:ext>
            </a:extLst>
          </p:cNvPr>
          <p:cNvSpPr/>
          <p:nvPr/>
        </p:nvSpPr>
        <p:spPr>
          <a:xfrm>
            <a:off x="4597150" y="1930150"/>
            <a:ext cx="2997700" cy="2997700"/>
          </a:xfrm>
          <a:prstGeom prst="roundRect">
            <a:avLst/>
          </a:prstGeom>
          <a:solidFill>
            <a:srgbClr val="C4C5C1"/>
          </a:solidFill>
          <a:ln>
            <a:noFill/>
          </a:ln>
          <a:effectLst>
            <a:outerShdw blurRad="774700" dist="203200" dir="13500000" algn="br" rotWithShape="0">
              <a:schemeClr val="bg1">
                <a:alpha val="6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469B5-6AF6-D509-E10A-FF1C598344FE}"/>
              </a:ext>
            </a:extLst>
          </p:cNvPr>
          <p:cNvSpPr/>
          <p:nvPr/>
        </p:nvSpPr>
        <p:spPr>
          <a:xfrm>
            <a:off x="1230489" y="692150"/>
            <a:ext cx="9731022" cy="5473700"/>
          </a:xfrm>
          <a:prstGeom prst="roundRect">
            <a:avLst/>
          </a:prstGeom>
          <a:solidFill>
            <a:srgbClr val="E0E1DF"/>
          </a:solidFill>
          <a:ln>
            <a:noFill/>
          </a:ln>
          <a:effectLst>
            <a:outerShdw blurRad="558800" dist="2413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1B201-BF5B-3C3E-A3F0-410FDAB673A4}"/>
              </a:ext>
            </a:extLst>
          </p:cNvPr>
          <p:cNvSpPr txBox="1"/>
          <p:nvPr/>
        </p:nvSpPr>
        <p:spPr>
          <a:xfrm>
            <a:off x="2263533" y="2771650"/>
            <a:ext cx="230881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I</a:t>
            </a:r>
            <a:endParaRPr lang="ko-KR" altLang="en-US" sz="8000" dirty="0"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E5730-B014-3CA0-5ED4-D093FB9D8D53}"/>
              </a:ext>
            </a:extLst>
          </p:cNvPr>
          <p:cNvSpPr txBox="1"/>
          <p:nvPr/>
        </p:nvSpPr>
        <p:spPr>
          <a:xfrm>
            <a:off x="2502862" y="2771650"/>
            <a:ext cx="853181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m</a:t>
            </a:r>
            <a:endParaRPr lang="ko-KR" altLang="en-US" sz="8000" dirty="0"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53EEE-4EDA-312E-2185-549455372F2E}"/>
              </a:ext>
            </a:extLst>
          </p:cNvPr>
          <p:cNvSpPr txBox="1"/>
          <p:nvPr/>
        </p:nvSpPr>
        <p:spPr>
          <a:xfrm>
            <a:off x="3317047" y="2771650"/>
            <a:ext cx="556865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a</a:t>
            </a:r>
            <a:endParaRPr lang="ko-KR" altLang="en-US" sz="8000" dirty="0"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343D71-C4DC-90B0-384B-9771ED324A2F}"/>
              </a:ext>
            </a:extLst>
          </p:cNvPr>
          <p:cNvSpPr txBox="1"/>
          <p:nvPr/>
        </p:nvSpPr>
        <p:spPr>
          <a:xfrm>
            <a:off x="3805578" y="2771650"/>
            <a:ext cx="642181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g</a:t>
            </a:r>
            <a:endParaRPr lang="ko-KR" altLang="en-US" sz="8000" dirty="0"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486B15-A67A-8E23-414C-A3567DD2213D}"/>
              </a:ext>
            </a:extLst>
          </p:cNvPr>
          <p:cNvSpPr txBox="1"/>
          <p:nvPr/>
        </p:nvSpPr>
        <p:spPr>
          <a:xfrm>
            <a:off x="4348848" y="2771650"/>
            <a:ext cx="339249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err="1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i</a:t>
            </a:r>
            <a:endParaRPr lang="ko-KR" altLang="en-US" sz="8000" dirty="0"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30B757-3931-CD66-6C1B-FC91959CF32F}"/>
              </a:ext>
            </a:extLst>
          </p:cNvPr>
          <p:cNvSpPr txBox="1"/>
          <p:nvPr/>
        </p:nvSpPr>
        <p:spPr>
          <a:xfrm>
            <a:off x="4617612" y="2771650"/>
            <a:ext cx="608014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n</a:t>
            </a:r>
            <a:endParaRPr lang="ko-KR" altLang="en-US" sz="8000" dirty="0"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038142-BE70-D37B-A19F-4C3752D2CDE0}"/>
              </a:ext>
            </a:extLst>
          </p:cNvPr>
          <p:cNvSpPr txBox="1"/>
          <p:nvPr/>
        </p:nvSpPr>
        <p:spPr>
          <a:xfrm>
            <a:off x="5142022" y="2771650"/>
            <a:ext cx="608014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e</a:t>
            </a:r>
            <a:endParaRPr lang="ko-KR" altLang="en-US" sz="8000" dirty="0"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0CEBD-FFBB-4106-42D0-5B6F914B8869}"/>
              </a:ext>
            </a:extLst>
          </p:cNvPr>
          <p:cNvSpPr txBox="1"/>
          <p:nvPr/>
        </p:nvSpPr>
        <p:spPr>
          <a:xfrm>
            <a:off x="6154154" y="2767281"/>
            <a:ext cx="608014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+</a:t>
            </a:r>
            <a:endParaRPr lang="ko-KR" altLang="en-US" sz="8000" dirty="0"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FAF44-0776-B82E-2102-36B907555C5B}"/>
              </a:ext>
            </a:extLst>
          </p:cNvPr>
          <p:cNvSpPr txBox="1"/>
          <p:nvPr/>
        </p:nvSpPr>
        <p:spPr>
          <a:xfrm>
            <a:off x="7166286" y="2767281"/>
            <a:ext cx="608014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00B0CE-AFA6-3585-2C7A-2D5625DB34BB}"/>
              </a:ext>
            </a:extLst>
          </p:cNvPr>
          <p:cNvSpPr txBox="1"/>
          <p:nvPr/>
        </p:nvSpPr>
        <p:spPr>
          <a:xfrm>
            <a:off x="7589162" y="2767281"/>
            <a:ext cx="608014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908A4D-B162-D446-9E1A-DFE626D5F6BD}"/>
              </a:ext>
            </a:extLst>
          </p:cNvPr>
          <p:cNvSpPr txBox="1"/>
          <p:nvPr/>
        </p:nvSpPr>
        <p:spPr>
          <a:xfrm>
            <a:off x="8026611" y="2772954"/>
            <a:ext cx="608014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D9DDDD-BCB5-1BE0-820D-2D571A649A26}"/>
              </a:ext>
            </a:extLst>
          </p:cNvPr>
          <p:cNvSpPr txBox="1"/>
          <p:nvPr/>
        </p:nvSpPr>
        <p:spPr>
          <a:xfrm>
            <a:off x="8544572" y="2767281"/>
            <a:ext cx="849982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4FA1F3-95AD-5C0D-06F4-86508C8948E1}"/>
              </a:ext>
            </a:extLst>
          </p:cNvPr>
          <p:cNvSpPr txBox="1"/>
          <p:nvPr/>
        </p:nvSpPr>
        <p:spPr>
          <a:xfrm>
            <a:off x="9320454" y="2761608"/>
            <a:ext cx="608014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9465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26808" y="4871614"/>
            <a:ext cx="3193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어떤 공간</a:t>
            </a:r>
            <a:r>
              <a:rPr lang="ko-KR" altLang="en-US" sz="2800" dirty="0">
                <a:solidFill>
                  <a:schemeClr val="bg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에서도</a:t>
            </a:r>
            <a:endParaRPr lang="en-US" altLang="ko-KR" sz="2800" dirty="0">
              <a:solidFill>
                <a:schemeClr val="bg1"/>
              </a:solidFill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디스플레이</a:t>
            </a:r>
            <a:r>
              <a:rPr lang="ko-KR" altLang="en-US" sz="2800" dirty="0">
                <a:solidFill>
                  <a:schemeClr val="bg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만 있다면</a:t>
            </a:r>
            <a:endParaRPr lang="en-US" altLang="ko-KR" sz="2800" dirty="0">
              <a:solidFill>
                <a:schemeClr val="bg1"/>
              </a:solidFill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 rot="360000">
            <a:off x="4477371" y="1697664"/>
            <a:ext cx="3865676" cy="3865676"/>
            <a:chOff x="6968180" y="731762"/>
            <a:chExt cx="3865676" cy="38656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직사각형 21"/>
            <p:cNvSpPr>
              <a:spLocks noChangeAspect="1"/>
            </p:cNvSpPr>
            <p:nvPr/>
          </p:nvSpPr>
          <p:spPr>
            <a:xfrm flipH="1">
              <a:off x="6968180" y="731762"/>
              <a:ext cx="3865676" cy="38656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218" y="799800"/>
              <a:ext cx="3729600" cy="3729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3" name="그룹 22"/>
          <p:cNvGrpSpPr/>
          <p:nvPr/>
        </p:nvGrpSpPr>
        <p:grpSpPr>
          <a:xfrm>
            <a:off x="956980" y="1697665"/>
            <a:ext cx="3865676" cy="3865676"/>
            <a:chOff x="642772" y="1736397"/>
            <a:chExt cx="3865676" cy="3865676"/>
          </a:xfrm>
        </p:grpSpPr>
        <p:sp>
          <p:nvSpPr>
            <p:cNvPr id="14" name="직사각형 13"/>
            <p:cNvSpPr>
              <a:spLocks noChangeAspect="1"/>
            </p:cNvSpPr>
            <p:nvPr/>
          </p:nvSpPr>
          <p:spPr>
            <a:xfrm rot="21247672">
              <a:off x="642772" y="1736397"/>
              <a:ext cx="3865676" cy="3865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>
              <a:spLocks noChangeAspect="1"/>
            </p:cNvSpPr>
            <p:nvPr/>
          </p:nvSpPr>
          <p:spPr>
            <a:xfrm rot="21247672">
              <a:off x="710135" y="1803760"/>
              <a:ext cx="3730951" cy="37309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제목 1"/>
            <p:cNvSpPr txBox="1">
              <a:spLocks/>
            </p:cNvSpPr>
            <p:nvPr/>
          </p:nvSpPr>
          <p:spPr>
            <a:xfrm rot="21247672">
              <a:off x="1686304" y="2705043"/>
              <a:ext cx="1783253" cy="193811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dirty="0">
                  <a:solidFill>
                    <a:schemeClr val="bg1"/>
                  </a:solidFill>
                  <a:latin typeface="삼성긴고딕OTF ExtraBold" panose="020B0600000101010101" pitchFamily="34" charset="-127"/>
                  <a:ea typeface="삼성긴고딕OTF ExtraBold" panose="020B0600000101010101" pitchFamily="34" charset="-127"/>
                </a:rPr>
                <a:t>I’m</a:t>
              </a:r>
              <a:br>
                <a:rPr lang="en-US" altLang="ko-KR" sz="8000" dirty="0">
                  <a:solidFill>
                    <a:schemeClr val="bg1"/>
                  </a:solidFill>
                  <a:latin typeface="삼성긴고딕OTF ExtraBold" panose="020B0600000101010101" pitchFamily="34" charset="-127"/>
                  <a:ea typeface="삼성긴고딕OTF ExtraBold" panose="020B0600000101010101" pitchFamily="34" charset="-127"/>
                </a:rPr>
              </a:br>
              <a:r>
                <a:rPr lang="en-US" altLang="ko-KR" dirty="0">
                  <a:solidFill>
                    <a:schemeClr val="bg1"/>
                  </a:solidFill>
                  <a:latin typeface="삼성긴고딕OTF ExtraBold" panose="020B0600000101010101" pitchFamily="34" charset="-127"/>
                  <a:ea typeface="삼성긴고딕OTF ExtraBold" panose="020B0600000101010101" pitchFamily="34" charset="-127"/>
                </a:rPr>
                <a:t>Frame</a:t>
              </a:r>
              <a:endParaRPr lang="ko-KR" altLang="en-US" sz="8000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B0C81C6-0F28-C213-2761-FD02C2193B50}"/>
              </a:ext>
            </a:extLst>
          </p:cNvPr>
          <p:cNvSpPr txBox="1"/>
          <p:nvPr/>
        </p:nvSpPr>
        <p:spPr>
          <a:xfrm>
            <a:off x="8352781" y="3153448"/>
            <a:ext cx="3367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사진</a:t>
            </a:r>
            <a:r>
              <a:rPr lang="ko-KR" altLang="en-US" sz="2800" dirty="0">
                <a:solidFill>
                  <a:schemeClr val="bg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으로</a:t>
            </a:r>
            <a:endParaRPr lang="en-US" altLang="ko-KR" sz="2800" dirty="0">
              <a:solidFill>
                <a:schemeClr val="bg1"/>
              </a:solidFill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나누는</a:t>
            </a:r>
            <a:r>
              <a:rPr lang="ko-KR" altLang="en-US" sz="28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 일상</a:t>
            </a:r>
            <a:r>
              <a:rPr lang="en-US" altLang="ko-KR" sz="28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,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4516A9-DDC5-47BD-1FC2-788E952DAC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7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cdn.discordapp.com/attachments/1243444471945760790/1243973055680610474/infront_of_samsung_TV_motion_recognition_gesturing_person_8K_2_66e55077-c587-4c43-b82a-8e7b46b17590.png?ex=66536bb0&amp;is=66521a30&amp;hm=da6e6fd82091c93fb91704b861a8f474f56bed798b057dbf8021c5b81c23dbfb&amp;=">
            <a:extLst>
              <a:ext uri="{FF2B5EF4-FFF2-40B4-BE49-F238E27FC236}">
                <a16:creationId xmlns:a16="http://schemas.microsoft.com/office/drawing/2014/main" id="{24DF0D75-ED45-7DC8-61D5-182C7F8A4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0" r="5481"/>
          <a:stretch/>
        </p:blipFill>
        <p:spPr bwMode="auto">
          <a:xfrm>
            <a:off x="0" y="0"/>
            <a:ext cx="5153875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amsung The Frame (2022) review: TV as high art | T3">
            <a:extLst>
              <a:ext uri="{FF2B5EF4-FFF2-40B4-BE49-F238E27FC236}">
                <a16:creationId xmlns:a16="http://schemas.microsoft.com/office/drawing/2014/main" id="{B8E99BCE-1CD3-8343-1E98-25A6A5DC6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r="34377"/>
          <a:stretch/>
        </p:blipFill>
        <p:spPr bwMode="auto">
          <a:xfrm>
            <a:off x="4178300" y="0"/>
            <a:ext cx="8013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73E776-B046-7D55-039C-BD2ADE09D7A3}"/>
              </a:ext>
            </a:extLst>
          </p:cNvPr>
          <p:cNvSpPr/>
          <p:nvPr/>
        </p:nvSpPr>
        <p:spPr>
          <a:xfrm rot="10800000" flipH="1">
            <a:off x="5875458" y="0"/>
            <a:ext cx="6316542" cy="6858000"/>
          </a:xfrm>
          <a:prstGeom prst="rect">
            <a:avLst/>
          </a:prstGeom>
          <a:gradFill flip="none" rotWithShape="1">
            <a:gsLst>
              <a:gs pos="78000">
                <a:srgbClr val="000000">
                  <a:alpha val="50000"/>
                </a:srgbClr>
              </a:gs>
              <a:gs pos="5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93C559-D584-90CA-7714-DA1D6DBF0BE7}"/>
              </a:ext>
            </a:extLst>
          </p:cNvPr>
          <p:cNvSpPr/>
          <p:nvPr/>
        </p:nvSpPr>
        <p:spPr>
          <a:xfrm rot="10800000">
            <a:off x="1458581" y="0"/>
            <a:ext cx="5980504" cy="6858000"/>
          </a:xfrm>
          <a:prstGeom prst="rect">
            <a:avLst/>
          </a:prstGeom>
          <a:gradFill flip="none" rotWithShape="1">
            <a:gsLst>
              <a:gs pos="88000">
                <a:srgbClr val="000000">
                  <a:alpha val="50000"/>
                </a:srgbClr>
              </a:gs>
              <a:gs pos="7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21">
            <a:extLst>
              <a:ext uri="{FF2B5EF4-FFF2-40B4-BE49-F238E27FC236}">
                <a16:creationId xmlns:a16="http://schemas.microsoft.com/office/drawing/2014/main" id="{9BB7A0BD-A2E5-1867-5F4F-12E273FF455F}"/>
              </a:ext>
            </a:extLst>
          </p:cNvPr>
          <p:cNvCxnSpPr>
            <a:cxnSpLocks/>
          </p:cNvCxnSpPr>
          <p:nvPr/>
        </p:nvCxnSpPr>
        <p:spPr>
          <a:xfrm>
            <a:off x="8514608" y="2374869"/>
            <a:ext cx="439897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2">
            <a:extLst>
              <a:ext uri="{FF2B5EF4-FFF2-40B4-BE49-F238E27FC236}">
                <a16:creationId xmlns:a16="http://schemas.microsoft.com/office/drawing/2014/main" id="{6A99B7A8-5390-83A7-4158-6C0227E9B92D}"/>
              </a:ext>
            </a:extLst>
          </p:cNvPr>
          <p:cNvCxnSpPr>
            <a:cxnSpLocks/>
          </p:cNvCxnSpPr>
          <p:nvPr/>
        </p:nvCxnSpPr>
        <p:spPr>
          <a:xfrm>
            <a:off x="-865299" y="2374869"/>
            <a:ext cx="44477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321" y="1708151"/>
            <a:ext cx="1049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무드를 완성시키는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맞춤 디자인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2447" y="3041588"/>
            <a:ext cx="508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사진 변경 기능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8BF33-69B8-A3E6-0FA0-64BDA2B6D346}"/>
              </a:ext>
            </a:extLst>
          </p:cNvPr>
          <p:cNvSpPr txBox="1"/>
          <p:nvPr/>
        </p:nvSpPr>
        <p:spPr>
          <a:xfrm>
            <a:off x="3452447" y="4083021"/>
            <a:ext cx="508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원하는 사진으로 분위기 연출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13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8DC75B2-F498-E4D8-E3DE-CA7750BC1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t="1595" r="68109" b="372"/>
          <a:stretch/>
        </p:blipFill>
        <p:spPr bwMode="auto">
          <a:xfrm>
            <a:off x="9027844" y="0"/>
            <a:ext cx="31641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73E776-B046-7D55-039C-BD2ADE09D7A3}"/>
              </a:ext>
            </a:extLst>
          </p:cNvPr>
          <p:cNvSpPr/>
          <p:nvPr/>
        </p:nvSpPr>
        <p:spPr>
          <a:xfrm rot="10800000" flipH="1">
            <a:off x="5875458" y="0"/>
            <a:ext cx="6316542" cy="6858000"/>
          </a:xfrm>
          <a:prstGeom prst="rect">
            <a:avLst/>
          </a:prstGeom>
          <a:gradFill flip="none" rotWithShape="1">
            <a:gsLst>
              <a:gs pos="78000">
                <a:srgbClr val="000000">
                  <a:alpha val="50000"/>
                </a:srgbClr>
              </a:gs>
              <a:gs pos="5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" name="Picture 2" descr="Samsung The Frame (2022) review: TV as high art | T3">
            <a:extLst>
              <a:ext uri="{FF2B5EF4-FFF2-40B4-BE49-F238E27FC236}">
                <a16:creationId xmlns:a16="http://schemas.microsoft.com/office/drawing/2014/main" id="{CDC79FEA-38D7-9613-688F-F1AFF05FB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3" r="106"/>
          <a:stretch/>
        </p:blipFill>
        <p:spPr bwMode="auto">
          <a:xfrm>
            <a:off x="0" y="0"/>
            <a:ext cx="41782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93C559-D584-90CA-7714-DA1D6DBF0BE7}"/>
              </a:ext>
            </a:extLst>
          </p:cNvPr>
          <p:cNvSpPr/>
          <p:nvPr/>
        </p:nvSpPr>
        <p:spPr>
          <a:xfrm rot="10800000">
            <a:off x="1458581" y="0"/>
            <a:ext cx="5980504" cy="6858000"/>
          </a:xfrm>
          <a:prstGeom prst="rect">
            <a:avLst/>
          </a:prstGeom>
          <a:gradFill flip="none" rotWithShape="1">
            <a:gsLst>
              <a:gs pos="88000">
                <a:srgbClr val="000000">
                  <a:alpha val="50000"/>
                </a:srgbClr>
              </a:gs>
              <a:gs pos="7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21">
            <a:extLst>
              <a:ext uri="{FF2B5EF4-FFF2-40B4-BE49-F238E27FC236}">
                <a16:creationId xmlns:a16="http://schemas.microsoft.com/office/drawing/2014/main" id="{9BB7A0BD-A2E5-1867-5F4F-12E273FF455F}"/>
              </a:ext>
            </a:extLst>
          </p:cNvPr>
          <p:cNvCxnSpPr>
            <a:cxnSpLocks/>
          </p:cNvCxnSpPr>
          <p:nvPr/>
        </p:nvCxnSpPr>
        <p:spPr>
          <a:xfrm>
            <a:off x="8514608" y="2374869"/>
            <a:ext cx="439897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2">
            <a:extLst>
              <a:ext uri="{FF2B5EF4-FFF2-40B4-BE49-F238E27FC236}">
                <a16:creationId xmlns:a16="http://schemas.microsoft.com/office/drawing/2014/main" id="{6A99B7A8-5390-83A7-4158-6C0227E9B92D}"/>
              </a:ext>
            </a:extLst>
          </p:cNvPr>
          <p:cNvCxnSpPr>
            <a:cxnSpLocks/>
          </p:cNvCxnSpPr>
          <p:nvPr/>
        </p:nvCxnSpPr>
        <p:spPr>
          <a:xfrm>
            <a:off x="-865299" y="2374869"/>
            <a:ext cx="44477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321" y="1708151"/>
            <a:ext cx="1049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추억을 꺼내는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나만의 키워드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2447" y="4083021"/>
            <a:ext cx="508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키워드 추출 및 등록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506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60D7E622-351D-6A01-5B14-99543F441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763000" y="0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436DC0E-D675-C8E1-DED6-C9F8B51A4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1" t="1595" r="25836" b="372"/>
          <a:stretch/>
        </p:blipFill>
        <p:spPr bwMode="auto">
          <a:xfrm>
            <a:off x="0" y="0"/>
            <a:ext cx="51538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73E776-B046-7D55-039C-BD2ADE09D7A3}"/>
              </a:ext>
            </a:extLst>
          </p:cNvPr>
          <p:cNvSpPr/>
          <p:nvPr/>
        </p:nvSpPr>
        <p:spPr>
          <a:xfrm rot="10800000" flipH="1">
            <a:off x="5875458" y="0"/>
            <a:ext cx="6316542" cy="6858000"/>
          </a:xfrm>
          <a:prstGeom prst="rect">
            <a:avLst/>
          </a:prstGeom>
          <a:gradFill flip="none" rotWithShape="1">
            <a:gsLst>
              <a:gs pos="78000">
                <a:srgbClr val="000000">
                  <a:alpha val="50000"/>
                </a:srgbClr>
              </a:gs>
              <a:gs pos="5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93C559-D584-90CA-7714-DA1D6DBF0BE7}"/>
              </a:ext>
            </a:extLst>
          </p:cNvPr>
          <p:cNvSpPr/>
          <p:nvPr/>
        </p:nvSpPr>
        <p:spPr>
          <a:xfrm rot="10800000">
            <a:off x="1458581" y="0"/>
            <a:ext cx="5980504" cy="6858000"/>
          </a:xfrm>
          <a:prstGeom prst="rect">
            <a:avLst/>
          </a:prstGeom>
          <a:gradFill flip="none" rotWithShape="1">
            <a:gsLst>
              <a:gs pos="88000">
                <a:srgbClr val="000000">
                  <a:alpha val="50000"/>
                </a:srgbClr>
              </a:gs>
              <a:gs pos="7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21">
            <a:extLst>
              <a:ext uri="{FF2B5EF4-FFF2-40B4-BE49-F238E27FC236}">
                <a16:creationId xmlns:a16="http://schemas.microsoft.com/office/drawing/2014/main" id="{9BB7A0BD-A2E5-1867-5F4F-12E273FF455F}"/>
              </a:ext>
            </a:extLst>
          </p:cNvPr>
          <p:cNvCxnSpPr>
            <a:cxnSpLocks/>
          </p:cNvCxnSpPr>
          <p:nvPr/>
        </p:nvCxnSpPr>
        <p:spPr>
          <a:xfrm>
            <a:off x="8514608" y="2374869"/>
            <a:ext cx="439897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2">
            <a:extLst>
              <a:ext uri="{FF2B5EF4-FFF2-40B4-BE49-F238E27FC236}">
                <a16:creationId xmlns:a16="http://schemas.microsoft.com/office/drawing/2014/main" id="{6A99B7A8-5390-83A7-4158-6C0227E9B92D}"/>
              </a:ext>
            </a:extLst>
          </p:cNvPr>
          <p:cNvCxnSpPr>
            <a:cxnSpLocks/>
          </p:cNvCxnSpPr>
          <p:nvPr/>
        </p:nvCxnSpPr>
        <p:spPr>
          <a:xfrm>
            <a:off x="-865299" y="2374869"/>
            <a:ext cx="44477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321" y="1708151"/>
            <a:ext cx="1049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음성으로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더 간편한 사용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2447" y="4083021"/>
            <a:ext cx="508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음성으로 기기 제어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8512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A395F71A-23E8-1F5D-71B4-E7CD116C0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r="-342"/>
          <a:stretch/>
        </p:blipFill>
        <p:spPr bwMode="auto">
          <a:xfrm>
            <a:off x="0" y="0"/>
            <a:ext cx="34524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D555195-1B61-823E-5FC8-39DE93908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763000" y="0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73E776-B046-7D55-039C-BD2ADE09D7A3}"/>
              </a:ext>
            </a:extLst>
          </p:cNvPr>
          <p:cNvSpPr/>
          <p:nvPr/>
        </p:nvSpPr>
        <p:spPr>
          <a:xfrm rot="10800000" flipH="1">
            <a:off x="5875458" y="0"/>
            <a:ext cx="6316542" cy="6858000"/>
          </a:xfrm>
          <a:prstGeom prst="rect">
            <a:avLst/>
          </a:prstGeom>
          <a:gradFill flip="none" rotWithShape="1">
            <a:gsLst>
              <a:gs pos="78000">
                <a:srgbClr val="000000">
                  <a:alpha val="50000"/>
                </a:srgbClr>
              </a:gs>
              <a:gs pos="5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93C559-D584-90CA-7714-DA1D6DBF0BE7}"/>
              </a:ext>
            </a:extLst>
          </p:cNvPr>
          <p:cNvSpPr/>
          <p:nvPr/>
        </p:nvSpPr>
        <p:spPr>
          <a:xfrm rot="10800000">
            <a:off x="1458581" y="0"/>
            <a:ext cx="5980504" cy="6858000"/>
          </a:xfrm>
          <a:prstGeom prst="rect">
            <a:avLst/>
          </a:prstGeom>
          <a:gradFill flip="none" rotWithShape="1">
            <a:gsLst>
              <a:gs pos="88000">
                <a:srgbClr val="000000">
                  <a:alpha val="50000"/>
                </a:srgbClr>
              </a:gs>
              <a:gs pos="7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21">
            <a:extLst>
              <a:ext uri="{FF2B5EF4-FFF2-40B4-BE49-F238E27FC236}">
                <a16:creationId xmlns:a16="http://schemas.microsoft.com/office/drawing/2014/main" id="{9BB7A0BD-A2E5-1867-5F4F-12E273FF455F}"/>
              </a:ext>
            </a:extLst>
          </p:cNvPr>
          <p:cNvCxnSpPr>
            <a:cxnSpLocks/>
          </p:cNvCxnSpPr>
          <p:nvPr/>
        </p:nvCxnSpPr>
        <p:spPr>
          <a:xfrm>
            <a:off x="8514608" y="2374869"/>
            <a:ext cx="439897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2">
            <a:extLst>
              <a:ext uri="{FF2B5EF4-FFF2-40B4-BE49-F238E27FC236}">
                <a16:creationId xmlns:a16="http://schemas.microsoft.com/office/drawing/2014/main" id="{6A99B7A8-5390-83A7-4158-6C0227E9B92D}"/>
              </a:ext>
            </a:extLst>
          </p:cNvPr>
          <p:cNvCxnSpPr>
            <a:cxnSpLocks/>
          </p:cNvCxnSpPr>
          <p:nvPr/>
        </p:nvCxnSpPr>
        <p:spPr>
          <a:xfrm>
            <a:off x="-865299" y="2374869"/>
            <a:ext cx="44477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321" y="1708151"/>
            <a:ext cx="1049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멋진 순간들을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소중한 사람들과 함께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2447" y="4083021"/>
            <a:ext cx="508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어플리케이션을 통한 사진 공유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841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DC34C18-1EC9-149D-05E2-F74A7F894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r="-342"/>
          <a:stretch/>
        </p:blipFill>
        <p:spPr bwMode="auto">
          <a:xfrm>
            <a:off x="0" y="-11235"/>
            <a:ext cx="34524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닷컴의 대표 제품인 세탁기, 공청기, 제트봇 청소기, 냉장고와 함께 스마트태그와 스마트조명 스마트싱스 스테이션이 보여지고 있으며 가운대에 갤럭시 폰으로 스마트싱스를 사용하는 모습을 보여주고 있는 이미지.">
            <a:extLst>
              <a:ext uri="{FF2B5EF4-FFF2-40B4-BE49-F238E27FC236}">
                <a16:creationId xmlns:a16="http://schemas.microsoft.com/office/drawing/2014/main" id="{6CC7CFC3-0DB9-D49E-D243-C1E6C882F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r="50000"/>
          <a:stretch/>
        </p:blipFill>
        <p:spPr bwMode="auto">
          <a:xfrm>
            <a:off x="7439085" y="-1"/>
            <a:ext cx="4752915" cy="684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73E776-B046-7D55-039C-BD2ADE09D7A3}"/>
              </a:ext>
            </a:extLst>
          </p:cNvPr>
          <p:cNvSpPr/>
          <p:nvPr/>
        </p:nvSpPr>
        <p:spPr>
          <a:xfrm rot="10800000" flipH="1">
            <a:off x="5875458" y="-11235"/>
            <a:ext cx="6316542" cy="6975561"/>
          </a:xfrm>
          <a:prstGeom prst="rect">
            <a:avLst/>
          </a:prstGeom>
          <a:gradFill flip="none" rotWithShape="1">
            <a:gsLst>
              <a:gs pos="78000">
                <a:srgbClr val="000000">
                  <a:alpha val="50000"/>
                </a:srgbClr>
              </a:gs>
              <a:gs pos="5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93C559-D584-90CA-7714-DA1D6DBF0BE7}"/>
              </a:ext>
            </a:extLst>
          </p:cNvPr>
          <p:cNvSpPr/>
          <p:nvPr/>
        </p:nvSpPr>
        <p:spPr>
          <a:xfrm rot="10800000">
            <a:off x="1458581" y="0"/>
            <a:ext cx="5980504" cy="6858000"/>
          </a:xfrm>
          <a:prstGeom prst="rect">
            <a:avLst/>
          </a:prstGeom>
          <a:gradFill flip="none" rotWithShape="1">
            <a:gsLst>
              <a:gs pos="88000">
                <a:srgbClr val="000000">
                  <a:alpha val="50000"/>
                </a:srgbClr>
              </a:gs>
              <a:gs pos="7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21">
            <a:extLst>
              <a:ext uri="{FF2B5EF4-FFF2-40B4-BE49-F238E27FC236}">
                <a16:creationId xmlns:a16="http://schemas.microsoft.com/office/drawing/2014/main" id="{9BB7A0BD-A2E5-1867-5F4F-12E273FF455F}"/>
              </a:ext>
            </a:extLst>
          </p:cNvPr>
          <p:cNvCxnSpPr>
            <a:cxnSpLocks/>
          </p:cNvCxnSpPr>
          <p:nvPr/>
        </p:nvCxnSpPr>
        <p:spPr>
          <a:xfrm>
            <a:off x="8514608" y="2374869"/>
            <a:ext cx="439897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2">
            <a:extLst>
              <a:ext uri="{FF2B5EF4-FFF2-40B4-BE49-F238E27FC236}">
                <a16:creationId xmlns:a16="http://schemas.microsoft.com/office/drawing/2014/main" id="{6A99B7A8-5390-83A7-4158-6C0227E9B92D}"/>
              </a:ext>
            </a:extLst>
          </p:cNvPr>
          <p:cNvCxnSpPr>
            <a:cxnSpLocks/>
          </p:cNvCxnSpPr>
          <p:nvPr/>
        </p:nvCxnSpPr>
        <p:spPr>
          <a:xfrm>
            <a:off x="-865299" y="2374869"/>
            <a:ext cx="44477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321" y="1708151"/>
            <a:ext cx="1049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SmartThings 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제품들을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I’m Frame 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하나로 모두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2447" y="4083021"/>
            <a:ext cx="508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SmartThings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제어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303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닷컴의 대표 제품인 세탁기, 공청기, 제트봇 청소기, 냉장고와 함께 스마트태그와 스마트조명 스마트싱스 스테이션이 보여지고 있으며 가운대에 갤럭시 폰으로 스마트싱스를 사용하는 모습을 보여주고 있는 이미지.">
            <a:extLst>
              <a:ext uri="{FF2B5EF4-FFF2-40B4-BE49-F238E27FC236}">
                <a16:creationId xmlns:a16="http://schemas.microsoft.com/office/drawing/2014/main" id="{20A4675B-7911-89C4-50EF-67AFD2789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r="14292"/>
          <a:stretch/>
        </p:blipFill>
        <p:spPr bwMode="auto">
          <a:xfrm>
            <a:off x="0" y="-2"/>
            <a:ext cx="67056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cdn.discordapp.com/attachments/1243444471945760790/1243973055680610474/infront_of_samsung_TV_motion_recognition_gesturing_person_8K_2_66e55077-c587-4c43-b82a-8e7b46b17590.png?ex=66536bb0&amp;is=66521a30&amp;hm=da6e6fd82091c93fb91704b861a8f474f56bed798b057dbf8021c5b81c23dbfb&amp;=">
            <a:extLst>
              <a:ext uri="{FF2B5EF4-FFF2-40B4-BE49-F238E27FC236}">
                <a16:creationId xmlns:a16="http://schemas.microsoft.com/office/drawing/2014/main" id="{BF642F9E-9AD2-9B7C-84C3-800BB4A44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47382"/>
          <a:stretch/>
        </p:blipFill>
        <p:spPr bwMode="auto">
          <a:xfrm>
            <a:off x="5875457" y="0"/>
            <a:ext cx="6316543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73E776-B046-7D55-039C-BD2ADE09D7A3}"/>
              </a:ext>
            </a:extLst>
          </p:cNvPr>
          <p:cNvSpPr/>
          <p:nvPr/>
        </p:nvSpPr>
        <p:spPr>
          <a:xfrm rot="10800000" flipH="1">
            <a:off x="5875458" y="0"/>
            <a:ext cx="6316542" cy="6858000"/>
          </a:xfrm>
          <a:prstGeom prst="rect">
            <a:avLst/>
          </a:prstGeom>
          <a:gradFill flip="none" rotWithShape="1">
            <a:gsLst>
              <a:gs pos="78000">
                <a:srgbClr val="000000">
                  <a:alpha val="50000"/>
                </a:srgbClr>
              </a:gs>
              <a:gs pos="5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93C559-D584-90CA-7714-DA1D6DBF0BE7}"/>
              </a:ext>
            </a:extLst>
          </p:cNvPr>
          <p:cNvSpPr/>
          <p:nvPr/>
        </p:nvSpPr>
        <p:spPr>
          <a:xfrm rot="10800000">
            <a:off x="0" y="-4"/>
            <a:ext cx="6843662" cy="6858000"/>
          </a:xfrm>
          <a:prstGeom prst="rect">
            <a:avLst/>
          </a:prstGeom>
          <a:gradFill flip="none" rotWithShape="1">
            <a:gsLst>
              <a:gs pos="88000">
                <a:srgbClr val="000000">
                  <a:alpha val="50000"/>
                </a:srgbClr>
              </a:gs>
              <a:gs pos="7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21">
            <a:extLst>
              <a:ext uri="{FF2B5EF4-FFF2-40B4-BE49-F238E27FC236}">
                <a16:creationId xmlns:a16="http://schemas.microsoft.com/office/drawing/2014/main" id="{9BB7A0BD-A2E5-1867-5F4F-12E273FF455F}"/>
              </a:ext>
            </a:extLst>
          </p:cNvPr>
          <p:cNvCxnSpPr>
            <a:cxnSpLocks/>
          </p:cNvCxnSpPr>
          <p:nvPr/>
        </p:nvCxnSpPr>
        <p:spPr>
          <a:xfrm>
            <a:off x="8514608" y="2374869"/>
            <a:ext cx="439897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2">
            <a:extLst>
              <a:ext uri="{FF2B5EF4-FFF2-40B4-BE49-F238E27FC236}">
                <a16:creationId xmlns:a16="http://schemas.microsoft.com/office/drawing/2014/main" id="{6A99B7A8-5390-83A7-4158-6C0227E9B92D}"/>
              </a:ext>
            </a:extLst>
          </p:cNvPr>
          <p:cNvCxnSpPr>
            <a:cxnSpLocks/>
          </p:cNvCxnSpPr>
          <p:nvPr/>
        </p:nvCxnSpPr>
        <p:spPr>
          <a:xfrm>
            <a:off x="-865299" y="2374869"/>
            <a:ext cx="44477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8000">
                  <a:schemeClr val="bg1">
                    <a:lumMod val="95000"/>
                  </a:schemeClr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321" y="1708151"/>
            <a:ext cx="1049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손쉬운 제스처로도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다양한 경험을 제공</a:t>
            </a:r>
            <a:endParaRPr lang="en-US" altLang="ko-KR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2447" y="4083021"/>
            <a:ext cx="508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모션으로 기기 제어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8079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cdn.discordapp.com/attachments/1243444471945760790/1243974220044566651/igyuhyeong5023_korea_Apartment_with_two_bedrooms_window_room_8K_da5b2e75-92dc-451d-980c-b50a1136c92b.png?ex=66536cc5&amp;is=66521b45&amp;hm=a38228d08667bd554bf1b3f86abfe64ca3e0bd9c58013aab997bc324515fefae&amp;=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문여는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00214" y="2941637"/>
            <a:ext cx="487363" cy="487363"/>
          </a:xfrm>
          <a:prstGeom prst="rect">
            <a:avLst/>
          </a:prstGeom>
        </p:spPr>
      </p:pic>
      <p:pic>
        <p:nvPicPr>
          <p:cNvPr id="4" name="문여는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00213" y="38808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7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금, 빛이(가) 표시된 사진&#10;&#10;자동 생성된 설명">
            <a:extLst>
              <a:ext uri="{FF2B5EF4-FFF2-40B4-BE49-F238E27FC236}">
                <a16:creationId xmlns:a16="http://schemas.microsoft.com/office/drawing/2014/main" id="{12760F51-70A4-2B4F-AB27-A51C43655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9" t="11648" r="6746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A7EEEF-FA0B-479F-3A62-61C5D44A49D9}"/>
              </a:ext>
            </a:extLst>
          </p:cNvPr>
          <p:cNvSpPr/>
          <p:nvPr/>
        </p:nvSpPr>
        <p:spPr>
          <a:xfrm>
            <a:off x="796201" y="918474"/>
            <a:ext cx="9109799" cy="1642613"/>
          </a:xfrm>
          <a:prstGeom prst="roundRect">
            <a:avLst/>
          </a:prstGeom>
          <a:ln w="3175">
            <a:solidFill>
              <a:schemeClr val="bg1"/>
            </a:solidFill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DB64AE-A34A-6F84-CD2B-85D2F0AB085D}"/>
              </a:ext>
            </a:extLst>
          </p:cNvPr>
          <p:cNvSpPr txBox="1"/>
          <p:nvPr/>
        </p:nvSpPr>
        <p:spPr>
          <a:xfrm>
            <a:off x="1064851" y="1693900"/>
            <a:ext cx="5658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AWE</a:t>
            </a:r>
            <a:r>
              <a:rPr lang="ko-KR" alt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 </a:t>
            </a:r>
            <a:r>
              <a:rPr lang="en-US" altLang="ko-KR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2024</a:t>
            </a:r>
            <a:r>
              <a:rPr lang="ko-KR" alt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 디자인상 수상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C9611-0466-F31F-1B65-0C50784FC172}"/>
              </a:ext>
            </a:extLst>
          </p:cNvPr>
          <p:cNvSpPr txBox="1"/>
          <p:nvPr/>
        </p:nvSpPr>
        <p:spPr>
          <a:xfrm>
            <a:off x="1064851" y="1261646"/>
            <a:ext cx="254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중국 최대 가전 전시회</a:t>
            </a:r>
          </a:p>
        </p:txBody>
      </p:sp>
      <p:sp useBgFill="1"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F56E87B-4018-5703-0B95-BD245193EC50}"/>
              </a:ext>
            </a:extLst>
          </p:cNvPr>
          <p:cNvSpPr/>
          <p:nvPr/>
        </p:nvSpPr>
        <p:spPr>
          <a:xfrm>
            <a:off x="796201" y="2798074"/>
            <a:ext cx="9109799" cy="1642613"/>
          </a:xfrm>
          <a:prstGeom prst="roundRect">
            <a:avLst/>
          </a:prstGeom>
          <a:ln w="3175">
            <a:solidFill>
              <a:schemeClr val="bg1"/>
            </a:solidFill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00693-E604-9C30-569B-B9CFD30C39ED}"/>
              </a:ext>
            </a:extLst>
          </p:cNvPr>
          <p:cNvSpPr txBox="1"/>
          <p:nvPr/>
        </p:nvSpPr>
        <p:spPr>
          <a:xfrm>
            <a:off x="1064851" y="3573500"/>
            <a:ext cx="5658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iF</a:t>
            </a:r>
            <a:r>
              <a:rPr lang="en-US" altLang="ko-KR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 </a:t>
            </a:r>
            <a:r>
              <a:rPr lang="ko-KR" alt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디자인 어워드 </a:t>
            </a:r>
            <a:r>
              <a:rPr lang="en-US" altLang="ko-KR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2024 </a:t>
            </a:r>
            <a:r>
              <a:rPr lang="ko-KR" alt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수상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36116-323D-4F4E-752A-1464189B1A2E}"/>
              </a:ext>
            </a:extLst>
          </p:cNvPr>
          <p:cNvSpPr txBox="1"/>
          <p:nvPr/>
        </p:nvSpPr>
        <p:spPr>
          <a:xfrm>
            <a:off x="1064851" y="3141246"/>
            <a:ext cx="254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국제 디자인 공모전</a:t>
            </a:r>
          </a:p>
        </p:txBody>
      </p:sp>
      <p:sp useBgFill="1"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11463F-B1A4-21D7-20A7-3A70BEF356C0}"/>
              </a:ext>
            </a:extLst>
          </p:cNvPr>
          <p:cNvSpPr/>
          <p:nvPr/>
        </p:nvSpPr>
        <p:spPr>
          <a:xfrm>
            <a:off x="796201" y="4677674"/>
            <a:ext cx="9109799" cy="1642613"/>
          </a:xfrm>
          <a:prstGeom prst="roundRect">
            <a:avLst/>
          </a:prstGeom>
          <a:ln w="3175">
            <a:solidFill>
              <a:schemeClr val="bg1"/>
            </a:solidFill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E3BAA3-3D49-7352-5B18-421C85607FCA}"/>
              </a:ext>
            </a:extLst>
          </p:cNvPr>
          <p:cNvSpPr txBox="1"/>
          <p:nvPr/>
        </p:nvSpPr>
        <p:spPr>
          <a:xfrm>
            <a:off x="1064850" y="5453100"/>
            <a:ext cx="5927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롤링 스톤 오디오 어워드 혁신상 수상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D4B7DD-5B71-1D79-9331-50BEE43F262B}"/>
              </a:ext>
            </a:extLst>
          </p:cNvPr>
          <p:cNvSpPr txBox="1"/>
          <p:nvPr/>
        </p:nvSpPr>
        <p:spPr>
          <a:xfrm>
            <a:off x="1064850" y="5020846"/>
            <a:ext cx="2897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미국의 유서 깊은 음악 전문 매체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5E5462-2A2D-1C96-F66F-507884EE1F14}"/>
              </a:ext>
            </a:extLst>
          </p:cNvPr>
          <p:cNvSpPr/>
          <p:nvPr/>
        </p:nvSpPr>
        <p:spPr>
          <a:xfrm flipH="1">
            <a:off x="1155697" y="3467100"/>
            <a:ext cx="571501" cy="97411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50000"/>
                </a:scheme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9E6CA1-5456-826A-D4DC-6CC9DED40D9D}"/>
              </a:ext>
            </a:extLst>
          </p:cNvPr>
          <p:cNvSpPr/>
          <p:nvPr/>
        </p:nvSpPr>
        <p:spPr>
          <a:xfrm flipH="1">
            <a:off x="1155696" y="1589555"/>
            <a:ext cx="571501" cy="97411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50000"/>
                </a:scheme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5A7D28-3D5B-E486-CEF3-933DCA785F0C}"/>
              </a:ext>
            </a:extLst>
          </p:cNvPr>
          <p:cNvSpPr/>
          <p:nvPr/>
        </p:nvSpPr>
        <p:spPr>
          <a:xfrm flipH="1">
            <a:off x="1155696" y="5342623"/>
            <a:ext cx="571501" cy="97411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50000"/>
                </a:scheme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금, 빛이(가) 표시된 사진&#10;&#10;자동 생성된 설명">
            <a:extLst>
              <a:ext uri="{FF2B5EF4-FFF2-40B4-BE49-F238E27FC236}">
                <a16:creationId xmlns:a16="http://schemas.microsoft.com/office/drawing/2014/main" id="{50B15D55-1EDE-DE8D-6987-43E4D79C24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40" b="80637" l="24451" r="86195">
                        <a14:foregroundMark x1="72390" y1="32966" x2="72734" y2="38725"/>
                        <a14:foregroundMark x1="67478" y1="32920" x2="70055" y2="41912"/>
                        <a14:foregroundMark x1="70055" y1="41912" x2="72871" y2="48162"/>
                        <a14:foregroundMark x1="72871" y1="48162" x2="74451" y2="48162"/>
                        <a14:foregroundMark x1="69643" y1="29657" x2="70192" y2="31985"/>
                        <a14:foregroundMark x1="76374" y1="66667" x2="79876" y2="66667"/>
                        <a14:foregroundMark x1="79876" y1="66667" x2="80975" y2="71078"/>
                        <a14:foregroundMark x1="82143" y1="30147" x2="84272" y2="27083"/>
                        <a14:foregroundMark x1="86195" y1="33578" x2="86195" y2="33578"/>
                        <a14:foregroundMark x1="77953" y1="59069" x2="76854" y2="62132"/>
                        <a14:foregroundMark x1="74176" y1="64461" x2="81937" y2="62132"/>
                        <a14:foregroundMark x1="74245" y1="64951" x2="74863" y2="71691"/>
                        <a14:foregroundMark x1="74863" y1="71691" x2="74176" y2="77574"/>
                        <a14:foregroundMark x1="81829" y1="45466" x2="81181" y2="47426"/>
                        <a14:foregroundMark x1="81991" y1="44975" x2="81829" y2="45466"/>
                        <a14:foregroundMark x1="82194" y1="44363" x2="81991" y2="44975"/>
                        <a14:foregroundMark x1="82478" y1="43505" x2="82194" y2="44363"/>
                        <a14:foregroundMark x1="82640" y1="43015" x2="82478" y2="43505"/>
                        <a14:foregroundMark x1="83248" y1="41176" x2="82640" y2="43015"/>
                        <a14:foregroundMark x1="84341" y1="37868" x2="83248" y2="41176"/>
                        <a14:foregroundMark x1="81181" y1="47426" x2="80426" y2="48284"/>
                        <a14:foregroundMark x1="73489" y1="77083" x2="73832" y2="78431"/>
                        <a14:foregroundMark x1="75549" y1="25613" x2="72253" y2="25980"/>
                        <a14:foregroundMark x1="84478" y1="26593" x2="83929" y2="27083"/>
                        <a14:foregroundMark x1="68133" y1="29223" x2="69231" y2="28309"/>
                        <a14:foregroundMark x1="69299" y1="28309" x2="68227" y2="29316"/>
                        <a14:foregroundMark x1="68148" y1="29238" x2="68407" y2="28554"/>
                        <a14:foregroundMark x1="68063" y1="29412" x2="67308" y2="34926"/>
                        <a14:foregroundMark x1="67308" y1="34926" x2="67720" y2="36029"/>
                        <a14:foregroundMark x1="67308" y1="35172" x2="67926" y2="29412"/>
                        <a14:foregroundMark x1="67926" y1="29412" x2="67102" y2="30760"/>
                        <a14:foregroundMark x1="67308" y1="30392" x2="66896" y2="34069"/>
                        <a14:backgroundMark x1="67720" y1="21324" x2="62843" y2="28922"/>
                        <a14:backgroundMark x1="62843" y1="28922" x2="67376" y2="24510"/>
                        <a14:backgroundMark x1="67376" y1="24510" x2="63324" y2="28922"/>
                        <a14:backgroundMark x1="63324" y1="28922" x2="64835" y2="28309"/>
                        <a14:backgroundMark x1="65659" y1="30376" x2="63599" y2="33946"/>
                        <a14:backgroundMark x1="63599" y1="33946" x2="62637" y2="37377"/>
                        <a14:backgroundMark x1="69827" y1="36541" x2="71223" y2="39216"/>
                        <a14:backgroundMark x1="84341" y1="32230" x2="82830" y2="36887"/>
                        <a14:backgroundMark x1="65659" y1="44608" x2="71223" y2="63480"/>
                        <a14:backgroundMark x1="81937" y1="44363" x2="81937" y2="44363"/>
                        <a14:backgroundMark x1="82349" y1="43015" x2="82349" y2="43015"/>
                        <a14:backgroundMark x1="82418" y1="41176" x2="82418" y2="41176"/>
                        <a14:backgroundMark x1="82418" y1="41176" x2="82418" y2="41176"/>
                        <a14:backgroundMark x1="81799" y1="45466" x2="81799" y2="45466"/>
                        <a14:backgroundMark x1="81868" y1="44975" x2="81868" y2="44975"/>
                        <a14:backgroundMark x1="82280" y1="44118" x2="82280" y2="44118"/>
                        <a14:backgroundMark x1="82555" y1="43505" x2="82555" y2="43505"/>
                        <a14:backgroundMark x1="81868" y1="44975" x2="81868" y2="44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69" t="11648" r="11736" b="11648"/>
          <a:stretch/>
        </p:blipFill>
        <p:spPr>
          <a:xfrm>
            <a:off x="7823200" y="0"/>
            <a:ext cx="3572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1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6480" y="2459504"/>
            <a:ext cx="4624664" cy="1938992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이 모든 것을</a:t>
            </a:r>
            <a:endParaRPr lang="en-US" altLang="ko-KR" sz="6000" dirty="0"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  <a:p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가능하게 만든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662267" y="2459945"/>
            <a:ext cx="1783253" cy="1938111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  <a:t>I’m</a:t>
            </a:r>
            <a:br>
              <a:rPr lang="en-US" altLang="ko-KR" sz="8000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  <a:t>Frame</a:t>
            </a:r>
            <a:endParaRPr lang="ko-KR" altLang="en-US" sz="8000" dirty="0">
              <a:solidFill>
                <a:schemeClr val="bg1"/>
              </a:solidFill>
              <a:latin typeface="삼성긴고딕OTF ExtraBold" panose="020B0600000101010101" pitchFamily="34" charset="-127"/>
              <a:ea typeface="삼성긴고딕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96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C665EE-2588-10E4-AF05-F582B71D6396}"/>
              </a:ext>
            </a:extLst>
          </p:cNvPr>
          <p:cNvSpPr txBox="1"/>
          <p:nvPr/>
        </p:nvSpPr>
        <p:spPr>
          <a:xfrm>
            <a:off x="5377357" y="3663493"/>
            <a:ext cx="1426206" cy="5847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마이크</a:t>
            </a:r>
          </a:p>
        </p:txBody>
      </p:sp>
      <p:pic>
        <p:nvPicPr>
          <p:cNvPr id="15364" name="Picture 4" descr="Pin on Ahh">
            <a:extLst>
              <a:ext uri="{FF2B5EF4-FFF2-40B4-BE49-F238E27FC236}">
                <a16:creationId xmlns:a16="http://schemas.microsoft.com/office/drawing/2014/main" id="{A5245943-3A63-D125-71CA-1D4927108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9" r="8142"/>
          <a:stretch/>
        </p:blipFill>
        <p:spPr bwMode="auto">
          <a:xfrm>
            <a:off x="5290272" y="4307107"/>
            <a:ext cx="1611456" cy="161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DD0780-0835-34A8-3C6A-CF8F578E515E}"/>
              </a:ext>
            </a:extLst>
          </p:cNvPr>
          <p:cNvSpPr/>
          <p:nvPr/>
        </p:nvSpPr>
        <p:spPr>
          <a:xfrm>
            <a:off x="5290273" y="4307107"/>
            <a:ext cx="1611455" cy="1618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What is a Time of Flight Sensor and How does a ToF Sensor work? - Latest  Open Tech From Seeed">
            <a:extLst>
              <a:ext uri="{FF2B5EF4-FFF2-40B4-BE49-F238E27FC236}">
                <a16:creationId xmlns:a16="http://schemas.microsoft.com/office/drawing/2014/main" id="{45EC87CD-927D-B439-D1C1-D45BAD77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9201" y="4310742"/>
            <a:ext cx="1611455" cy="161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6DAB21-7B8E-7166-0259-E1FC39AAF181}"/>
              </a:ext>
            </a:extLst>
          </p:cNvPr>
          <p:cNvSpPr/>
          <p:nvPr/>
        </p:nvSpPr>
        <p:spPr>
          <a:xfrm>
            <a:off x="8839200" y="4307106"/>
            <a:ext cx="1611455" cy="162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The Bramati Axiom">
            <a:extLst>
              <a:ext uri="{FF2B5EF4-FFF2-40B4-BE49-F238E27FC236}">
                <a16:creationId xmlns:a16="http://schemas.microsoft.com/office/drawing/2014/main" id="{69A1BB0D-2844-782E-93DA-250F08474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" r="37238"/>
          <a:stretch/>
        </p:blipFill>
        <p:spPr bwMode="auto">
          <a:xfrm>
            <a:off x="1741344" y="4310743"/>
            <a:ext cx="1611456" cy="16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DD113D-4E10-9458-732E-6BFCE60F4333}"/>
              </a:ext>
            </a:extLst>
          </p:cNvPr>
          <p:cNvSpPr/>
          <p:nvPr/>
        </p:nvSpPr>
        <p:spPr>
          <a:xfrm>
            <a:off x="1741344" y="4307107"/>
            <a:ext cx="1611455" cy="1618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78804" y="3448050"/>
            <a:ext cx="4634392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온디바이스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 AI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69052" y="2394287"/>
            <a:ext cx="3853896" cy="5847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인터넷 없이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.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안전하게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.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삼성긴고딕OTF Ultralight" panose="020B0600000101010101" pitchFamily="34" charset="-127"/>
              <a:ea typeface="삼성긴고딕OTF Ultra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CA502-3EBE-52CA-9122-08AAF9D35706}"/>
              </a:ext>
            </a:extLst>
          </p:cNvPr>
          <p:cNvSpPr txBox="1"/>
          <p:nvPr/>
        </p:nvSpPr>
        <p:spPr>
          <a:xfrm>
            <a:off x="1833968" y="3663492"/>
            <a:ext cx="1426206" cy="5847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카메라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F7317-6A41-F501-4612-543DFD040CB6}"/>
              </a:ext>
            </a:extLst>
          </p:cNvPr>
          <p:cNvSpPr txBox="1"/>
          <p:nvPr/>
        </p:nvSpPr>
        <p:spPr>
          <a:xfrm>
            <a:off x="9182373" y="3718696"/>
            <a:ext cx="925108" cy="5847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ToF</a:t>
            </a:r>
            <a:endParaRPr lang="ko-KR" altLang="en-US" sz="3200" dirty="0">
              <a:latin typeface="삼성긴고딕OTF Ultralight" panose="020B0600000101010101" pitchFamily="34" charset="-127"/>
              <a:ea typeface="삼성긴고딕OTF Ultra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899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3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40"/>
                            </p:stCondLst>
                            <p:childTnLst>
                              <p:par>
                                <p:cTn id="18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80"/>
                            </p:stCondLst>
                            <p:childTnLst>
                              <p:par>
                                <p:cTn id="26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7" grpId="0" animBg="1"/>
      <p:bldP spid="5" grpId="0" animBg="1"/>
      <p:bldP spid="4" grpId="0"/>
      <p:bldP spid="3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ECC8ED-031D-547A-89D6-BF04E381B484}"/>
              </a:ext>
            </a:extLst>
          </p:cNvPr>
          <p:cNvGrpSpPr/>
          <p:nvPr/>
        </p:nvGrpSpPr>
        <p:grpSpPr>
          <a:xfrm>
            <a:off x="6644759" y="1759312"/>
            <a:ext cx="4487698" cy="3339376"/>
            <a:chOff x="6644759" y="1753559"/>
            <a:chExt cx="4487698" cy="33393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6354F7-4A61-60FE-95AD-3D789737A62F}"/>
                </a:ext>
              </a:extLst>
            </p:cNvPr>
            <p:cNvSpPr txBox="1"/>
            <p:nvPr/>
          </p:nvSpPr>
          <p:spPr>
            <a:xfrm>
              <a:off x="6962031" y="2230613"/>
              <a:ext cx="4170426" cy="286232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0" dirty="0">
                  <a:solidFill>
                    <a:schemeClr val="bg1">
                      <a:lumMod val="9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삼성긴고딕OTF Heavy" panose="020B0600000101010101" pitchFamily="34" charset="-127"/>
                  <a:ea typeface="삼성긴고딕OTF Heavy" panose="020B0600000101010101" pitchFamily="34" charset="-127"/>
                </a:rPr>
                <a:t>Temporal</a:t>
              </a:r>
            </a:p>
            <a:p>
              <a:pPr algn="r"/>
              <a:r>
                <a:rPr lang="en-US" altLang="ko-KR" sz="6000" dirty="0">
                  <a:solidFill>
                    <a:schemeClr val="bg1">
                      <a:lumMod val="9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삼성긴고딕OTF Heavy" panose="020B0600000101010101" pitchFamily="34" charset="-127"/>
                  <a:ea typeface="삼성긴고딕OTF Heavy" panose="020B0600000101010101" pitchFamily="34" charset="-127"/>
                </a:rPr>
                <a:t>Shift</a:t>
              </a:r>
            </a:p>
            <a:p>
              <a:pPr algn="r"/>
              <a:r>
                <a:rPr lang="en-US" altLang="ko-KR" sz="6000" dirty="0">
                  <a:solidFill>
                    <a:schemeClr val="bg1">
                      <a:lumMod val="9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삼성긴고딕OTF Heavy" panose="020B0600000101010101" pitchFamily="34" charset="-127"/>
                  <a:ea typeface="삼성긴고딕OTF Heavy" panose="020B0600000101010101" pitchFamily="34" charset="-127"/>
                </a:rPr>
                <a:t>Module</a:t>
              </a:r>
              <a:endPara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D44D6-D490-4E47-11E6-5ACD206D49CA}"/>
                </a:ext>
              </a:extLst>
            </p:cNvPr>
            <p:cNvSpPr txBox="1"/>
            <p:nvPr/>
          </p:nvSpPr>
          <p:spPr>
            <a:xfrm>
              <a:off x="6644759" y="1753559"/>
              <a:ext cx="4487698" cy="4770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OTF Ultralight" panose="020B0600000101010101" pitchFamily="34" charset="-127"/>
                  <a:ea typeface="삼성긴고딕OTF Ultralight" panose="020B0600000101010101" pitchFamily="34" charset="-127"/>
                </a:rPr>
                <a:t>실시간 제스처 인식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66D94D-17A3-CB34-8DB7-9C1188827C3E}"/>
              </a:ext>
            </a:extLst>
          </p:cNvPr>
          <p:cNvSpPr txBox="1"/>
          <p:nvPr/>
        </p:nvSpPr>
        <p:spPr>
          <a:xfrm>
            <a:off x="104295" y="2728350"/>
            <a:ext cx="5229045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13ms</a:t>
            </a:r>
            <a:endParaRPr lang="ko-KR" altLang="en-US" sz="6000" baseline="30000" dirty="0"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489549-282B-3D4E-B1D2-F04C37563FCF}"/>
              </a:ext>
            </a:extLst>
          </p:cNvPr>
          <p:cNvSpPr txBox="1"/>
          <p:nvPr/>
        </p:nvSpPr>
        <p:spPr>
          <a:xfrm>
            <a:off x="845642" y="3744013"/>
            <a:ext cx="4487698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실시간 제스처 인식 시간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763004-83BC-F782-A007-BDF1EDB12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3" y="1158179"/>
            <a:ext cx="5726959" cy="4541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8701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4001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992" y="0"/>
            <a:ext cx="724058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07EB7-983E-9D40-2EF4-6F2252789BD9}"/>
              </a:ext>
            </a:extLst>
          </p:cNvPr>
          <p:cNvSpPr txBox="1"/>
          <p:nvPr/>
        </p:nvSpPr>
        <p:spPr>
          <a:xfrm>
            <a:off x="8360229" y="1276839"/>
            <a:ext cx="3104015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 err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ToF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 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센서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01A31-0549-7B0A-5BAE-03B2C175C252}"/>
              </a:ext>
            </a:extLst>
          </p:cNvPr>
          <p:cNvSpPr txBox="1"/>
          <p:nvPr/>
        </p:nvSpPr>
        <p:spPr>
          <a:xfrm>
            <a:off x="6976546" y="799785"/>
            <a:ext cx="4487698" cy="47705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시간을 통한 깊이 측정</a:t>
            </a:r>
          </a:p>
        </p:txBody>
      </p:sp>
    </p:spTree>
    <p:extLst>
      <p:ext uri="{BB962C8B-B14F-4D97-AF65-F5344CB8AC3E}">
        <p14:creationId xmlns:p14="http://schemas.microsoft.com/office/powerpoint/2010/main" val="1072613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8621564-46F7-E034-938B-F45D047F9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30" b="3322"/>
          <a:stretch/>
        </p:blipFill>
        <p:spPr>
          <a:xfrm>
            <a:off x="1979248" y="3149966"/>
            <a:ext cx="3216866" cy="3018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2427477" y="1735783"/>
            <a:ext cx="2347723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카메라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FB65A-FA6B-1093-A0D3-A395DB5C8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2" b="3322"/>
          <a:stretch/>
        </p:blipFill>
        <p:spPr>
          <a:xfrm>
            <a:off x="6996077" y="3149966"/>
            <a:ext cx="3216671" cy="3018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FA8B8-A409-EC84-09B0-8A38B8540663}"/>
              </a:ext>
            </a:extLst>
          </p:cNvPr>
          <p:cNvSpPr txBox="1"/>
          <p:nvPr/>
        </p:nvSpPr>
        <p:spPr>
          <a:xfrm>
            <a:off x="7416800" y="1735783"/>
            <a:ext cx="2347723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ToF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99A15-989E-A1EA-D79B-5D95CFD709C2}"/>
              </a:ext>
            </a:extLst>
          </p:cNvPr>
          <p:cNvSpPr txBox="1"/>
          <p:nvPr/>
        </p:nvSpPr>
        <p:spPr>
          <a:xfrm>
            <a:off x="4922137" y="1735783"/>
            <a:ext cx="2347723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vs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AE332-DB0D-52D9-A7AB-3887B2D22767}"/>
              </a:ext>
            </a:extLst>
          </p:cNvPr>
          <p:cNvSpPr txBox="1"/>
          <p:nvPr/>
        </p:nvSpPr>
        <p:spPr>
          <a:xfrm>
            <a:off x="3852149" y="1041496"/>
            <a:ext cx="4487698" cy="47705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모션 인식</a:t>
            </a:r>
          </a:p>
        </p:txBody>
      </p:sp>
    </p:spTree>
    <p:extLst>
      <p:ext uri="{BB962C8B-B14F-4D97-AF65-F5344CB8AC3E}">
        <p14:creationId xmlns:p14="http://schemas.microsoft.com/office/powerpoint/2010/main" val="3415731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D42C5D-1F9F-4E3D-CCBA-7ACF0F68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6" y="3419475"/>
            <a:ext cx="5613817" cy="3438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9257" y="1789054"/>
            <a:ext cx="8200841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경량화 </a:t>
            </a:r>
            <a:r>
              <a:rPr lang="ko-KR" altLang="en-US" sz="600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모델 학습 및 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BCDC9-6411-57B4-A581-11912B236C78}"/>
              </a:ext>
            </a:extLst>
          </p:cNvPr>
          <p:cNvSpPr txBox="1"/>
          <p:nvPr/>
        </p:nvSpPr>
        <p:spPr>
          <a:xfrm>
            <a:off x="7022400" y="1312000"/>
            <a:ext cx="4487698" cy="47705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 Ultralight" panose="020B0600000101010101" pitchFamily="50" charset="-127"/>
                <a:ea typeface="삼성긴고딕 Ultralight" panose="020B0600000101010101" pitchFamily="50" charset="-127"/>
              </a:rPr>
              <a:t>사용자 경험에 맞춘 </a:t>
            </a:r>
            <a:r>
              <a:rPr lang="ko-KR" altLang="en-US" sz="2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삼성긴고딕 Ultralight" panose="020B0600000101010101" pitchFamily="50" charset="-127"/>
                <a:ea typeface="삼성긴고딕 Ultralight" panose="020B0600000101010101" pitchFamily="50" charset="-127"/>
              </a:rPr>
              <a:t>제스쳐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 Ultralight" panose="020B0600000101010101" pitchFamily="50" charset="-127"/>
                <a:ea typeface="삼성긴고딕 Ultralight" panose="020B0600000101010101" pitchFamily="50" charset="-127"/>
              </a:rPr>
              <a:t>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97DAC-6778-08F5-6727-73DED9B59C34}"/>
              </a:ext>
            </a:extLst>
          </p:cNvPr>
          <p:cNvSpPr txBox="1"/>
          <p:nvPr/>
        </p:nvSpPr>
        <p:spPr>
          <a:xfrm>
            <a:off x="6096000" y="4742711"/>
            <a:ext cx="5414098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99.6% 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정확도 </a:t>
            </a:r>
            <a:r>
              <a:rPr lang="en-US" altLang="ko-KR" sz="6000" baseline="30000" dirty="0">
                <a:solidFill>
                  <a:schemeClr val="bg1">
                    <a:lumMod val="95000"/>
                  </a:schemeClr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*</a:t>
            </a:r>
            <a:endParaRPr lang="ko-KR" altLang="en-US" sz="6000" baseline="30000" dirty="0">
              <a:solidFill>
                <a:schemeClr val="bg1">
                  <a:lumMod val="95000"/>
                </a:schemeClr>
              </a:solidFill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EB809-20A3-FD4B-9280-6921CE1FFA5D}"/>
              </a:ext>
            </a:extLst>
          </p:cNvPr>
          <p:cNvSpPr txBox="1"/>
          <p:nvPr/>
        </p:nvSpPr>
        <p:spPr>
          <a:xfrm>
            <a:off x="6458857" y="5758374"/>
            <a:ext cx="5051241" cy="3231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 Ultralight" panose="020B0600000101010101" pitchFamily="50" charset="-127"/>
                <a:ea typeface="삼성긴고딕 Ultralight" panose="020B0600000101010101" pitchFamily="50" charset="-127"/>
              </a:rPr>
              <a:t>* 100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 Ultralight" panose="020B0600000101010101" pitchFamily="50" charset="-127"/>
                <a:ea typeface="삼성긴고딕 Ultralight" panose="020B0600000101010101" pitchFamily="50" charset="-127"/>
              </a:rPr>
              <a:t>번의 훈련 사이클과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 Ultralight" panose="020B0600000101010101" pitchFamily="50" charset="-127"/>
                <a:ea typeface="삼성긴고딕 Ultralight" panose="020B0600000101010101" pitchFamily="50" charset="-127"/>
              </a:rPr>
              <a:t>40,000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 Ultralight" panose="020B0600000101010101" pitchFamily="50" charset="-127"/>
                <a:ea typeface="삼성긴고딕 Ultralight" panose="020B0600000101010101" pitchFamily="50" charset="-127"/>
              </a:rPr>
              <a:t>번의 비교 테스트를 통한 결과</a:t>
            </a:r>
          </a:p>
        </p:txBody>
      </p:sp>
    </p:spTree>
    <p:extLst>
      <p:ext uri="{BB962C8B-B14F-4D97-AF65-F5344CB8AC3E}">
        <p14:creationId xmlns:p14="http://schemas.microsoft.com/office/powerpoint/2010/main" val="771290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73BB4-AE43-A764-3AAF-070F4920EF2D}"/>
              </a:ext>
            </a:extLst>
          </p:cNvPr>
          <p:cNvSpPr txBox="1"/>
          <p:nvPr/>
        </p:nvSpPr>
        <p:spPr>
          <a:xfrm>
            <a:off x="6892472" y="3226136"/>
            <a:ext cx="4170426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GPU 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B1974-8885-AF8A-EF64-45F3A1606639}"/>
              </a:ext>
            </a:extLst>
          </p:cNvPr>
          <p:cNvSpPr txBox="1"/>
          <p:nvPr/>
        </p:nvSpPr>
        <p:spPr>
          <a:xfrm>
            <a:off x="6575200" y="2749082"/>
            <a:ext cx="4487698" cy="47705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실시간 처리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. 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속도 향상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.</a:t>
            </a: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삼성긴고딕OTF Ultralight" panose="020B0600000101010101" pitchFamily="34" charset="-127"/>
              <a:ea typeface="삼성긴고딕OTF Ultralight" panose="020B0600000101010101" pitchFamily="34" charset="-127"/>
            </a:endParaRPr>
          </a:p>
        </p:txBody>
      </p:sp>
      <p:pic>
        <p:nvPicPr>
          <p:cNvPr id="5" name="gpu">
            <a:hlinkClick r:id="" action="ppaction://media"/>
            <a:extLst>
              <a:ext uri="{FF2B5EF4-FFF2-40B4-BE49-F238E27FC236}">
                <a16:creationId xmlns:a16="http://schemas.microsoft.com/office/drawing/2014/main" id="{29BB9ECB-D52F-DCB6-0409-BC8AFDFDB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472" y="1973607"/>
            <a:ext cx="5715000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5779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3703A0D-360F-AE5F-9DEC-F015B2A81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86"/>
          <a:stretch/>
        </p:blipFill>
        <p:spPr bwMode="auto">
          <a:xfrm>
            <a:off x="6604220" y="909246"/>
            <a:ext cx="3979478" cy="5039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07C1736-8D1C-56A8-0148-08C778C1707E}"/>
              </a:ext>
            </a:extLst>
          </p:cNvPr>
          <p:cNvGrpSpPr/>
          <p:nvPr/>
        </p:nvGrpSpPr>
        <p:grpSpPr>
          <a:xfrm>
            <a:off x="1608302" y="2682641"/>
            <a:ext cx="4487698" cy="1492717"/>
            <a:chOff x="1608302" y="2833369"/>
            <a:chExt cx="4487698" cy="149271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8722A4-6585-422F-0EFA-2164285D84D9}"/>
                </a:ext>
              </a:extLst>
            </p:cNvPr>
            <p:cNvSpPr txBox="1"/>
            <p:nvPr/>
          </p:nvSpPr>
          <p:spPr>
            <a:xfrm>
              <a:off x="1608302" y="3310423"/>
              <a:ext cx="3289758" cy="10156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0">
                  <a:solidFill>
                    <a:schemeClr val="bg1">
                      <a:lumMod val="9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삼성긴고딕OTF Heavy" panose="020B0600000101010101" pitchFamily="34" charset="-127"/>
                  <a:ea typeface="삼성긴고딕OTF Heavy" panose="020B0600000101010101" pitchFamily="34" charset="-127"/>
                </a:rPr>
                <a:t>병렬 처리</a:t>
              </a:r>
              <a:endPara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24EE62-CD36-EC9F-55F5-92D00EB390DC}"/>
                </a:ext>
              </a:extLst>
            </p:cNvPr>
            <p:cNvSpPr txBox="1"/>
            <p:nvPr/>
          </p:nvSpPr>
          <p:spPr>
            <a:xfrm>
              <a:off x="1608302" y="2833369"/>
              <a:ext cx="4487698" cy="4770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OTF Ultralight" panose="020B0600000101010101" pitchFamily="34" charset="-127"/>
                  <a:ea typeface="삼성긴고딕OTF Ultralight" panose="020B0600000101010101" pitchFamily="34" charset="-127"/>
                </a:rPr>
                <a:t>라이프 사이클 관리</a:t>
              </a:r>
              <a:r>
                <a:rPr lang="en-US" altLang="ko-KR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OTF Ultralight" panose="020B0600000101010101" pitchFamily="34" charset="-127"/>
                  <a:ea typeface="삼성긴고딕OTF Ultralight" panose="020B0600000101010101" pitchFamily="34" charset="-127"/>
                </a:rPr>
                <a:t>.</a:t>
              </a:r>
              <a:endPara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141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02268C-0DAA-9952-8E1C-C3D929C065DF}"/>
              </a:ext>
            </a:extLst>
          </p:cNvPr>
          <p:cNvGrpSpPr/>
          <p:nvPr/>
        </p:nvGrpSpPr>
        <p:grpSpPr>
          <a:xfrm>
            <a:off x="955159" y="1231212"/>
            <a:ext cx="5140841" cy="1492717"/>
            <a:chOff x="1390587" y="2951946"/>
            <a:chExt cx="5140841" cy="14927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AAD056-7C1B-FEEC-60A8-9198B3DE6DB0}"/>
                </a:ext>
              </a:extLst>
            </p:cNvPr>
            <p:cNvSpPr txBox="1"/>
            <p:nvPr/>
          </p:nvSpPr>
          <p:spPr>
            <a:xfrm>
              <a:off x="1390587" y="3429000"/>
              <a:ext cx="5140841" cy="10156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>
                      <a:lumMod val="9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삼성긴고딕OTF Heavy" panose="020B0600000101010101" pitchFamily="34" charset="-127"/>
                  <a:ea typeface="삼성긴고딕OTF Heavy" panose="020B0600000101010101" pitchFamily="34" charset="-127"/>
                </a:rPr>
                <a:t>Arduino </a:t>
              </a:r>
              <a:r>
                <a:rPr lang="ko-KR" altLang="en-US" sz="6000" dirty="0">
                  <a:solidFill>
                    <a:schemeClr val="bg1">
                      <a:lumMod val="9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삼성긴고딕OTF Heavy" panose="020B0600000101010101" pitchFamily="34" charset="-127"/>
                  <a:ea typeface="삼성긴고딕OTF Heavy" panose="020B0600000101010101" pitchFamily="34" charset="-127"/>
                </a:rPr>
                <a:t>모듈화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549DFB-9955-68C5-356E-FAECEF4DD3B5}"/>
                </a:ext>
              </a:extLst>
            </p:cNvPr>
            <p:cNvSpPr txBox="1"/>
            <p:nvPr/>
          </p:nvSpPr>
          <p:spPr>
            <a:xfrm>
              <a:off x="1390587" y="2951946"/>
              <a:ext cx="4487698" cy="477054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OTF Ultralight" panose="020B0600000101010101" pitchFamily="34" charset="-127"/>
                  <a:ea typeface="삼성긴고딕OTF Ultralight" panose="020B0600000101010101" pitchFamily="34" charset="-127"/>
                </a:rPr>
                <a:t>연산 처리 분산</a:t>
              </a:r>
              <a:r>
                <a:rPr lang="en-US" altLang="ko-KR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OTF Ultralight" panose="020B0600000101010101" pitchFamily="34" charset="-127"/>
                  <a:ea typeface="삼성긴고딕OTF Ultralight" panose="020B0600000101010101" pitchFamily="34" charset="-127"/>
                </a:rPr>
                <a:t>. </a:t>
              </a:r>
              <a:r>
                <a:rPr lang="ko-KR" alt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OTF Ultralight" panose="020B0600000101010101" pitchFamily="34" charset="-127"/>
                  <a:ea typeface="삼성긴고딕OTF Ultralight" panose="020B0600000101010101" pitchFamily="34" charset="-127"/>
                </a:rPr>
                <a:t>속도 향상</a:t>
              </a:r>
              <a:r>
                <a:rPr lang="en-US" altLang="ko-KR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OTF Ultralight" panose="020B0600000101010101" pitchFamily="34" charset="-127"/>
                  <a:ea typeface="삼성긴고딕OTF Ultralight" panose="020B0600000101010101" pitchFamily="34" charset="-127"/>
                </a:rPr>
                <a:t>.</a:t>
              </a:r>
              <a:endPara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endParaRPr>
            </a:p>
          </p:txBody>
        </p:sp>
      </p:grpSp>
      <p:pic>
        <p:nvPicPr>
          <p:cNvPr id="14340" name="Picture 4" descr="VL53L5CX ToF 센서 시작하기 - 기술 조언 - Electronic Component and Engineering  Solution Forum - TechForum │ DigiKey">
            <a:extLst>
              <a:ext uri="{FF2B5EF4-FFF2-40B4-BE49-F238E27FC236}">
                <a16:creationId xmlns:a16="http://schemas.microsoft.com/office/drawing/2014/main" id="{74069691-05D0-8975-F0BD-768D7A8F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58" y="3304310"/>
            <a:ext cx="4762500" cy="2676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0" name="Picture 2" descr="Turn Key &amp; Custom On-Device AI Solutions - Google for Develo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50" y="3747248"/>
            <a:ext cx="3626716" cy="204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33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0.4638 -0.0025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DDC36-486C-B469-0533-85BF6FB2BA6A}"/>
              </a:ext>
            </a:extLst>
          </p:cNvPr>
          <p:cNvSpPr txBox="1"/>
          <p:nvPr/>
        </p:nvSpPr>
        <p:spPr>
          <a:xfrm>
            <a:off x="1608302" y="2413337"/>
            <a:ext cx="4170426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Zigbee 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5E8D-289D-70DF-3CDF-F387EB42EDCF}"/>
              </a:ext>
            </a:extLst>
          </p:cNvPr>
          <p:cNvSpPr txBox="1"/>
          <p:nvPr/>
        </p:nvSpPr>
        <p:spPr>
          <a:xfrm>
            <a:off x="1608302" y="1936283"/>
            <a:ext cx="4487698" cy="47705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무선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. 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저전력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.</a:t>
            </a: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삼성긴고딕OTF Ultralight" panose="020B0600000101010101" pitchFamily="34" charset="-127"/>
              <a:ea typeface="삼성긴고딕OTF Ultralight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6D94D-17A3-CB34-8DB7-9C1188827C3E}"/>
              </a:ext>
            </a:extLst>
          </p:cNvPr>
          <p:cNvSpPr txBox="1"/>
          <p:nvPr/>
        </p:nvSpPr>
        <p:spPr>
          <a:xfrm>
            <a:off x="5881641" y="4328550"/>
            <a:ext cx="5229045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75% 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전력 감소</a:t>
            </a:r>
            <a:r>
              <a:rPr lang="en-US" altLang="ko-KR" sz="6000" baseline="30000" dirty="0">
                <a:solidFill>
                  <a:schemeClr val="bg1">
                    <a:lumMod val="95000"/>
                  </a:schemeClr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*</a:t>
            </a:r>
            <a:endParaRPr lang="ko-KR" altLang="en-US" sz="6000" baseline="30000" dirty="0">
              <a:solidFill>
                <a:schemeClr val="bg1">
                  <a:lumMod val="95000"/>
                </a:schemeClr>
              </a:solidFill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89549-282B-3D4E-B1D2-F04C37563FCF}"/>
              </a:ext>
            </a:extLst>
          </p:cNvPr>
          <p:cNvSpPr txBox="1"/>
          <p:nvPr/>
        </p:nvSpPr>
        <p:spPr>
          <a:xfrm>
            <a:off x="6622988" y="5344213"/>
            <a:ext cx="4487698" cy="3231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* </a:t>
            </a:r>
            <a:r>
              <a:rPr lang="en-US" altLang="ko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Wifi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통신 대비</a:t>
            </a:r>
          </a:p>
        </p:txBody>
      </p:sp>
    </p:spTree>
    <p:extLst>
      <p:ext uri="{BB962C8B-B14F-4D97-AF65-F5344CB8AC3E}">
        <p14:creationId xmlns:p14="http://schemas.microsoft.com/office/powerpoint/2010/main" val="3508523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뮤직 프레임">
            <a:hlinkClick r:id="" action="ppaction://media"/>
            <a:extLst>
              <a:ext uri="{FF2B5EF4-FFF2-40B4-BE49-F238E27FC236}">
                <a16:creationId xmlns:a16="http://schemas.microsoft.com/office/drawing/2014/main" id="{1978F5B0-BADA-70EB-0411-EBA1E4B46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7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DDC36-486C-B469-0533-85BF6FB2BA6A}"/>
              </a:ext>
            </a:extLst>
          </p:cNvPr>
          <p:cNvSpPr txBox="1"/>
          <p:nvPr/>
        </p:nvSpPr>
        <p:spPr>
          <a:xfrm>
            <a:off x="1608302" y="2413337"/>
            <a:ext cx="4170426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Zigbee 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5E8D-289D-70DF-3CDF-F387EB42EDCF}"/>
              </a:ext>
            </a:extLst>
          </p:cNvPr>
          <p:cNvSpPr txBox="1"/>
          <p:nvPr/>
        </p:nvSpPr>
        <p:spPr>
          <a:xfrm>
            <a:off x="1608302" y="1936283"/>
            <a:ext cx="4487698" cy="47705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무선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. 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저전력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.</a:t>
            </a: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삼성긴고딕OTF Ultralight" panose="020B0600000101010101" pitchFamily="34" charset="-127"/>
              <a:ea typeface="삼성긴고딕OTF Ultralight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6D94D-17A3-CB34-8DB7-9C1188827C3E}"/>
              </a:ext>
            </a:extLst>
          </p:cNvPr>
          <p:cNvSpPr txBox="1"/>
          <p:nvPr/>
        </p:nvSpPr>
        <p:spPr>
          <a:xfrm>
            <a:off x="4978401" y="4328550"/>
            <a:ext cx="6132286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인터넷 연결 없이</a:t>
            </a:r>
            <a:endParaRPr lang="ko-KR" altLang="en-US" sz="6000" baseline="30000" dirty="0">
              <a:solidFill>
                <a:schemeClr val="bg1">
                  <a:lumMod val="95000"/>
                </a:schemeClr>
              </a:solidFill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53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https://img.kr.news.samsung.com/kr/wp-content/uploads/2022/05/1_%EC%8A%A4%EB%A7%88%ED%8A%B8%EC%8B%B1%EC%8A%A4-%EB%8C%80%ED%91%9C-gif_v2.gif">
            <a:extLst>
              <a:ext uri="{FF2B5EF4-FFF2-40B4-BE49-F238E27FC236}">
                <a16:creationId xmlns:a16="http://schemas.microsoft.com/office/drawing/2014/main" id="{1F44DA12-7AAD-55C9-6AE4-4643D11E6D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65" y="886847"/>
            <a:ext cx="5007948" cy="2820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14" descr="https://img.kr.news.samsung.com/kr/wp-content/uploads/2022/05/3_%EC%8A%A4%EB%A7%88%ED%8A%B8%EC%8B%B1%EC%8A%A4%ED%97%88%EB%B8%8C-gif_1.gif">
            <a:extLst>
              <a:ext uri="{FF2B5EF4-FFF2-40B4-BE49-F238E27FC236}">
                <a16:creationId xmlns:a16="http://schemas.microsoft.com/office/drawing/2014/main" id="{7E1329B8-C9A3-2F6F-0B0C-F13070DBD4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89" y="886846"/>
            <a:ext cx="5007948" cy="2820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893496-9429-B292-F0D2-AE26A7D3B676}"/>
              </a:ext>
            </a:extLst>
          </p:cNvPr>
          <p:cNvGrpSpPr/>
          <p:nvPr/>
        </p:nvGrpSpPr>
        <p:grpSpPr>
          <a:xfrm>
            <a:off x="3380491" y="4851737"/>
            <a:ext cx="5431017" cy="1015663"/>
            <a:chOff x="2872660" y="4837222"/>
            <a:chExt cx="5431017" cy="10156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B73BB4-AE43-A764-3AAF-070F4920EF2D}"/>
                </a:ext>
              </a:extLst>
            </p:cNvPr>
            <p:cNvSpPr txBox="1"/>
            <p:nvPr/>
          </p:nvSpPr>
          <p:spPr>
            <a:xfrm>
              <a:off x="3888323" y="4837222"/>
              <a:ext cx="4415354" cy="10156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0" dirty="0">
                  <a:solidFill>
                    <a:schemeClr val="bg1">
                      <a:lumMod val="9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삼성긴고딕OTF Heavy" panose="020B0600000101010101" pitchFamily="34" charset="-127"/>
                  <a:ea typeface="삼성긴고딕OTF Heavy" panose="020B0600000101010101" pitchFamily="34" charset="-127"/>
                </a:rPr>
                <a:t>SmartThings</a:t>
              </a:r>
              <a:endParaRPr lang="ko-KR" altLang="en-US" sz="6000" dirty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0FB5C0-FE7B-FC88-9ECD-FE583CE31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2660" y="4837222"/>
              <a:ext cx="1015663" cy="1015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668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93395" y="3024413"/>
            <a:ext cx="6147881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2023.07.18.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48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93395" y="3024413"/>
            <a:ext cx="6147881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입학식</a:t>
            </a:r>
          </a:p>
        </p:txBody>
      </p:sp>
      <p:pic>
        <p:nvPicPr>
          <p:cNvPr id="4" name="새로운 프로젝트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7435" y="12490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22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t="3097" r="85" b="16241"/>
          <a:stretch/>
        </p:blipFill>
        <p:spPr>
          <a:xfrm>
            <a:off x="1" y="394854"/>
            <a:ext cx="12191999" cy="605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77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삼성청년SW아카데미(SSAFY) 싸피 부트캠프 | 런프리 – 코딩부트캠프, 개발자 신입채용 정보사이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삼성 청년 SW 아카데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937"/>
            <a:ext cx="12188249" cy="60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327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0"/>
            <a:ext cx="12192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71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94623" y="1191033"/>
            <a:ext cx="74027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소중한 추억</a:t>
            </a:r>
            <a:r>
              <a:rPr lang="en-US" altLang="ko-KR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더 멋진 일상</a:t>
            </a:r>
            <a:r>
              <a:rPr lang="en-US" altLang="ko-KR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스마트 홈과 함께 더 나은 미래</a:t>
            </a:r>
            <a:endParaRPr lang="en-US" altLang="ko-KR" sz="4000" dirty="0">
              <a:solidFill>
                <a:schemeClr val="bg1"/>
              </a:solidFill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204370" y="4204679"/>
            <a:ext cx="1783253" cy="1938111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  <a:t>I’m</a:t>
            </a:r>
            <a:br>
              <a:rPr lang="en-US" altLang="ko-KR" sz="8000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  <a:t>Frame</a:t>
            </a:r>
            <a:endParaRPr lang="ko-KR" altLang="en-US" sz="8000" dirty="0">
              <a:solidFill>
                <a:schemeClr val="bg1"/>
              </a:solidFill>
              <a:latin typeface="삼성긴고딕OTF ExtraBold" panose="020B0600000101010101" pitchFamily="34" charset="-127"/>
              <a:ea typeface="삼성긴고딕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272EC3-D53B-F17D-F004-45D9EC825580}"/>
              </a:ext>
            </a:extLst>
          </p:cNvPr>
          <p:cNvSpPr/>
          <p:nvPr/>
        </p:nvSpPr>
        <p:spPr>
          <a:xfrm>
            <a:off x="5056662" y="4042156"/>
            <a:ext cx="2078667" cy="2263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94623" y="1191033"/>
            <a:ext cx="74027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소중한 추억</a:t>
            </a:r>
            <a:r>
              <a:rPr lang="en-US" altLang="ko-KR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더 멋진 일상</a:t>
            </a:r>
            <a:r>
              <a:rPr lang="en-US" altLang="ko-KR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스마트 홈과 함께 더 나은 미래</a:t>
            </a:r>
            <a:endParaRPr lang="en-US" altLang="ko-KR" sz="4000" dirty="0">
              <a:solidFill>
                <a:schemeClr val="bg1"/>
              </a:solidFill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204370" y="4204679"/>
            <a:ext cx="1783253" cy="1938111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  <a:t>I’m</a:t>
            </a:r>
            <a:br>
              <a:rPr lang="en-US" altLang="ko-KR" sz="8000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삼성긴고딕OTF ExtraBold" panose="020B0600000101010101" pitchFamily="34" charset="-127"/>
                <a:ea typeface="삼성긴고딕OTF ExtraBold" panose="020B0600000101010101" pitchFamily="34" charset="-127"/>
              </a:rPr>
              <a:t>Frame</a:t>
            </a:r>
            <a:endParaRPr lang="ko-KR" altLang="en-US" sz="8000" dirty="0">
              <a:solidFill>
                <a:schemeClr val="bg1"/>
              </a:solidFill>
              <a:latin typeface="삼성긴고딕OTF ExtraBold" panose="020B0600000101010101" pitchFamily="34" charset="-127"/>
              <a:ea typeface="삼성긴고딕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272EC3-D53B-F17D-F004-45D9EC825580}"/>
              </a:ext>
            </a:extLst>
          </p:cNvPr>
          <p:cNvSpPr/>
          <p:nvPr/>
        </p:nvSpPr>
        <p:spPr>
          <a:xfrm>
            <a:off x="5056662" y="4042156"/>
            <a:ext cx="2078667" cy="226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TM Ro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" t="318" r="2599" b="23763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14" descr="TM Ro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46" b="84375" l="9167" r="89514">
                        <a14:foregroundMark x1="24444" y1="10104" x2="24444" y2="10104"/>
                        <a14:foregroundMark x1="9167" y1="61875" x2="9167" y2="61875"/>
                        <a14:foregroundMark x1="11875" y1="81042" x2="11875" y2="81042"/>
                        <a14:foregroundMark x1="22153" y1="83125" x2="22153" y2="83125"/>
                        <a14:foregroundMark x1="30000" y1="80000" x2="30000" y2="80000"/>
                        <a14:foregroundMark x1="28125" y1="79479" x2="28125" y2="79479"/>
                        <a14:foregroundMark x1="44444" y1="84375" x2="44444" y2="84375"/>
                        <a14:backgroundMark x1="15694" y1="58229" x2="15694" y2="58229"/>
                        <a14:backgroundMark x1="38750" y1="57500" x2="38750" y2="57500"/>
                        <a14:backgroundMark x1="15903" y1="65521" x2="15903" y2="65521"/>
                        <a14:backgroundMark x1="14375" y1="80833" x2="14375" y2="80833"/>
                        <a14:backgroundMark x1="27708" y1="5833" x2="27708" y2="5833"/>
                      </a14:backgroundRemoval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51" t="318" r="2599" b="23763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30760" y="1374613"/>
            <a:ext cx="6113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lvl="1" algn="ctr">
              <a:lnSpc>
                <a:spcPct val="120000"/>
              </a:lnSpc>
            </a:pPr>
            <a:r>
              <a:rPr lang="en-US" altLang="ko-KR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“</a:t>
            </a:r>
            <a:r>
              <a:rPr lang="ko-KR" altLang="en-US" sz="3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지속적인 디자인 혁신</a:t>
            </a: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을 통해</a:t>
            </a:r>
            <a:endParaRPr lang="en-US" altLang="ko-KR" sz="3000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marL="360000" lvl="1" algn="ctr">
              <a:lnSpc>
                <a:spcPct val="120000"/>
              </a:lnSpc>
            </a:pP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소비자의 </a:t>
            </a:r>
            <a:r>
              <a:rPr lang="ko-KR" altLang="en-US" sz="3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변화하는 라이프스타일</a:t>
            </a: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과</a:t>
            </a:r>
            <a:endParaRPr lang="en-US" altLang="ko-KR" sz="3000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marL="360000" lvl="1" algn="ctr">
              <a:lnSpc>
                <a:spcPct val="120000"/>
              </a:lnSpc>
            </a:pP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조화를 이루고</a:t>
            </a:r>
            <a:r>
              <a:rPr lang="en-US" altLang="ko-KR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</a:t>
            </a:r>
            <a:r>
              <a:rPr lang="ko-KR" altLang="en-US" sz="3000" dirty="0" err="1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의미있는</a:t>
            </a: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</a:t>
            </a:r>
            <a:r>
              <a:rPr lang="ko-KR" altLang="en-US" sz="3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고객 경험</a:t>
            </a: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을</a:t>
            </a:r>
            <a:endParaRPr lang="en-US" altLang="ko-KR" sz="3000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marL="360000" lvl="1" algn="ctr">
              <a:lnSpc>
                <a:spcPct val="120000"/>
              </a:lnSpc>
            </a:pP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제공하겠다</a:t>
            </a:r>
            <a:r>
              <a:rPr lang="en-US" altLang="ko-KR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0177" y="3879441"/>
            <a:ext cx="49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lvl="1" algn="ctr">
              <a:lnSpc>
                <a:spcPct val="120000"/>
              </a:lnSpc>
            </a:pPr>
            <a:r>
              <a:rPr lang="en-US" altLang="ko-KR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“</a:t>
            </a: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제품 본연의</a:t>
            </a:r>
            <a:r>
              <a:rPr lang="en-US" altLang="ko-KR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</a:t>
            </a:r>
            <a:r>
              <a:rPr lang="ko-KR" altLang="en-US" sz="3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기능</a:t>
            </a: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과 </a:t>
            </a:r>
            <a:r>
              <a:rPr lang="ko-KR" altLang="en-US" sz="3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목적</a:t>
            </a: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에</a:t>
            </a:r>
            <a:endParaRPr lang="en-US" altLang="ko-KR" sz="3000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marL="360000" lvl="1" algn="ctr">
              <a:lnSpc>
                <a:spcPct val="120000"/>
              </a:lnSpc>
            </a:pP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충실한 </a:t>
            </a:r>
            <a:r>
              <a:rPr lang="ko-KR" altLang="en-US" sz="3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디자인</a:t>
            </a: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을</a:t>
            </a:r>
            <a:r>
              <a:rPr lang="en-US" altLang="ko-KR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</a:t>
            </a: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최우선으로</a:t>
            </a:r>
            <a:endParaRPr lang="en-US" altLang="ko-KR" sz="3000" dirty="0"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marL="360000" lvl="1" algn="ctr">
              <a:lnSpc>
                <a:spcPct val="120000"/>
              </a:lnSpc>
            </a:pPr>
            <a:r>
              <a:rPr lang="ko-KR" altLang="en-US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생각한 결과</a:t>
            </a:r>
            <a:r>
              <a:rPr lang="en-US" altLang="ko-KR" sz="30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694673" y="5830271"/>
            <a:ext cx="3185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algn="ctr">
              <a:lnSpc>
                <a:spcPct val="1200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-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노태문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삼성긴고딕OTF Ultralight" panose="020B0600000101010101" pitchFamily="34" charset="-127"/>
                <a:ea typeface="삼성긴고딕OTF Ultralight" panose="020B0600000101010101" pitchFamily="34" charset="-127"/>
              </a:rPr>
              <a:t> 삼성전자 사업부장 사장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삼성긴고딕OTF Ultralight" panose="020B0600000101010101" pitchFamily="34" charset="-127"/>
              <a:ea typeface="삼성긴고딕OTF Ultra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17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1D2B617-2387-3E20-07FE-EF5AB1903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-86" r="14391" b="86"/>
          <a:stretch/>
        </p:blipFill>
        <p:spPr bwMode="auto">
          <a:xfrm>
            <a:off x="0" y="0"/>
            <a:ext cx="12192000" cy="68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F13EF02-05C2-BEAC-1831-643CB0D7D987}"/>
              </a:ext>
            </a:extLst>
          </p:cNvPr>
          <p:cNvSpPr/>
          <p:nvPr/>
        </p:nvSpPr>
        <p:spPr>
          <a:xfrm>
            <a:off x="0" y="5879"/>
            <a:ext cx="12192000" cy="685212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54593" y="1556609"/>
            <a:ext cx="4419800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디자인</a:t>
            </a:r>
            <a:endParaRPr lang="en-US" altLang="ko-KR" sz="72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  <a:p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&amp; </a:t>
            </a: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인테리어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3221" y="4313421"/>
            <a:ext cx="4105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과거 가전제품을 구매할 때 가장 중요한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키워드는 할인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,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혜택 등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가격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과 밀접한 관련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13DF2-AE3D-AA70-E2BE-5853DA1D49B7}"/>
              </a:ext>
            </a:extLst>
          </p:cNvPr>
          <p:cNvSpPr txBox="1"/>
          <p:nvPr/>
        </p:nvSpPr>
        <p:spPr>
          <a:xfrm>
            <a:off x="1053221" y="1979717"/>
            <a:ext cx="3813865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가전제품</a:t>
            </a:r>
            <a:r>
              <a:rPr lang="en-US" altLang="ko-KR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 </a:t>
            </a:r>
            <a:r>
              <a:rPr lang="ko-KR" altLang="en-US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구매</a:t>
            </a:r>
            <a:endParaRPr lang="en-US" altLang="ko-KR" sz="5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r>
              <a:rPr lang="ko-KR" altLang="en-US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트렌드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E4EDD-37FF-E788-4EC2-280299043EB4}"/>
              </a:ext>
            </a:extLst>
          </p:cNvPr>
          <p:cNvSpPr txBox="1"/>
          <p:nvPr/>
        </p:nvSpPr>
        <p:spPr>
          <a:xfrm>
            <a:off x="6554593" y="4605962"/>
            <a:ext cx="371768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BESPOKE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1D2B617-2387-3E20-07FE-EF5AB1903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-86" r="14391" b="86"/>
          <a:stretch/>
        </p:blipFill>
        <p:spPr bwMode="auto">
          <a:xfrm>
            <a:off x="0" y="0"/>
            <a:ext cx="12192000" cy="68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F13EF02-05C2-BEAC-1831-643CB0D7D987}"/>
              </a:ext>
            </a:extLst>
          </p:cNvPr>
          <p:cNvSpPr/>
          <p:nvPr/>
        </p:nvSpPr>
        <p:spPr>
          <a:xfrm>
            <a:off x="0" y="5879"/>
            <a:ext cx="12192000" cy="685212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54593" y="1556609"/>
            <a:ext cx="4419800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디자인</a:t>
            </a:r>
            <a:endParaRPr lang="en-US" altLang="ko-KR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  <a:p>
            <a:r>
              <a:rPr lang="en-US" altLang="ko-KR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&amp; </a:t>
            </a:r>
            <a:r>
              <a:rPr lang="ko-KR" alt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인테리어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3221" y="4313421"/>
            <a:ext cx="4307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최근 소비자의 가전제품 구매요인 관련한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  <a:p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53</a:t>
            </a:r>
            <a:r>
              <a:rPr lang="ko-KR" alt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만건의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 빅데이터를 분석한 결과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,</a:t>
            </a:r>
          </a:p>
          <a:p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‘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디자인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과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인테리어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’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유형의 </a:t>
            </a:r>
            <a:r>
              <a:rPr lang="ko-KR" alt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연관어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 증가율이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지난해보다 최대 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104%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증가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13DF2-AE3D-AA70-E2BE-5853DA1D49B7}"/>
              </a:ext>
            </a:extLst>
          </p:cNvPr>
          <p:cNvSpPr txBox="1"/>
          <p:nvPr/>
        </p:nvSpPr>
        <p:spPr>
          <a:xfrm>
            <a:off x="1053221" y="1979717"/>
            <a:ext cx="3813865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가전제품</a:t>
            </a:r>
            <a:r>
              <a:rPr lang="en-US" altLang="ko-KR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 </a:t>
            </a:r>
            <a:r>
              <a:rPr lang="ko-KR" altLang="en-US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구매</a:t>
            </a:r>
            <a:endParaRPr lang="en-US" altLang="ko-KR" sz="5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r>
              <a:rPr lang="ko-KR" altLang="en-US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트렌드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E4EDD-37FF-E788-4EC2-280299043EB4}"/>
              </a:ext>
            </a:extLst>
          </p:cNvPr>
          <p:cNvSpPr txBox="1"/>
          <p:nvPr/>
        </p:nvSpPr>
        <p:spPr>
          <a:xfrm>
            <a:off x="6554593" y="4605962"/>
            <a:ext cx="371768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BESPOKE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1D2B617-2387-3E20-07FE-EF5AB1903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-86" r="14391" b="86"/>
          <a:stretch/>
        </p:blipFill>
        <p:spPr bwMode="auto">
          <a:xfrm>
            <a:off x="0" y="0"/>
            <a:ext cx="12192000" cy="68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F13EF02-05C2-BEAC-1831-643CB0D7D987}"/>
              </a:ext>
            </a:extLst>
          </p:cNvPr>
          <p:cNvSpPr/>
          <p:nvPr/>
        </p:nvSpPr>
        <p:spPr>
          <a:xfrm>
            <a:off x="0" y="5879"/>
            <a:ext cx="12192000" cy="685212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54593" y="1556609"/>
            <a:ext cx="4419800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디자인</a:t>
            </a:r>
            <a:endParaRPr lang="en-US" altLang="ko-KR" sz="72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  <a:p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&amp; </a:t>
            </a:r>
            <a:r>
              <a:rPr lang="ko-KR" altLang="en-US" sz="7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인테리어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3221" y="4313421"/>
            <a:ext cx="3845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삼성전자 생활가전사업부 디자이너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들은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주변과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조화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롭게 어우러지면서도</a:t>
            </a:r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Light" panose="020B0600000101010101" pitchFamily="34" charset="-127"/>
              <a:ea typeface="삼성긴고딕OTF Light" panose="020B0600000101010101" pitchFamily="34" charset="-127"/>
            </a:endParaRPr>
          </a:p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공간의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가치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를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Light" panose="020B0600000101010101" pitchFamily="34" charset="-127"/>
                <a:ea typeface="삼성긴고딕OTF Light" panose="020B0600000101010101" pitchFamily="34" charset="-127"/>
              </a:rPr>
              <a:t>높이는 디자인을 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13DF2-AE3D-AA70-E2BE-5853DA1D49B7}"/>
              </a:ext>
            </a:extLst>
          </p:cNvPr>
          <p:cNvSpPr txBox="1"/>
          <p:nvPr/>
        </p:nvSpPr>
        <p:spPr>
          <a:xfrm>
            <a:off x="1053221" y="1979717"/>
            <a:ext cx="3813865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가전제품</a:t>
            </a:r>
            <a:r>
              <a:rPr lang="en-US" altLang="ko-KR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 </a:t>
            </a:r>
            <a:r>
              <a:rPr lang="ko-KR" altLang="en-US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구매</a:t>
            </a:r>
            <a:endParaRPr lang="en-US" altLang="ko-KR" sz="5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r>
              <a:rPr lang="ko-KR" altLang="en-US" sz="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트렌드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E4EDD-37FF-E788-4EC2-280299043EB4}"/>
              </a:ext>
            </a:extLst>
          </p:cNvPr>
          <p:cNvSpPr txBox="1"/>
          <p:nvPr/>
        </p:nvSpPr>
        <p:spPr>
          <a:xfrm>
            <a:off x="6554593" y="4605962"/>
            <a:ext cx="371768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BESPOKE</a:t>
            </a:r>
            <a:endParaRPr lang="ko-KR" alt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16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5C1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0717665-951F-AEBA-7E97-5A7D2C72AA21}"/>
              </a:ext>
            </a:extLst>
          </p:cNvPr>
          <p:cNvSpPr/>
          <p:nvPr/>
        </p:nvSpPr>
        <p:spPr>
          <a:xfrm>
            <a:off x="4597150" y="1930150"/>
            <a:ext cx="2997700" cy="2997700"/>
          </a:xfrm>
          <a:prstGeom prst="roundRect">
            <a:avLst/>
          </a:prstGeom>
          <a:solidFill>
            <a:srgbClr val="C4C5C1"/>
          </a:solidFill>
          <a:ln>
            <a:noFill/>
          </a:ln>
          <a:effectLst>
            <a:outerShdw blurRad="774700" dist="203200" dir="13500000" algn="br" rotWithShape="0">
              <a:schemeClr val="bg1">
                <a:alpha val="6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469B5-6AF6-D509-E10A-FF1C598344FE}"/>
              </a:ext>
            </a:extLst>
          </p:cNvPr>
          <p:cNvSpPr/>
          <p:nvPr/>
        </p:nvSpPr>
        <p:spPr>
          <a:xfrm>
            <a:off x="1230489" y="692150"/>
            <a:ext cx="9731022" cy="5473700"/>
          </a:xfrm>
          <a:prstGeom prst="roundRect">
            <a:avLst/>
          </a:prstGeom>
          <a:solidFill>
            <a:srgbClr val="E0E1DF"/>
          </a:solidFill>
          <a:ln>
            <a:noFill/>
          </a:ln>
          <a:effectLst>
            <a:outerShdw blurRad="558800" dist="2413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002F3-8127-592B-19FD-FF0265FD4121}"/>
              </a:ext>
            </a:extLst>
          </p:cNvPr>
          <p:cNvSpPr txBox="1"/>
          <p:nvPr/>
        </p:nvSpPr>
        <p:spPr>
          <a:xfrm>
            <a:off x="3843543" y="2767280"/>
            <a:ext cx="4504914" cy="1323439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HOW ?</a:t>
            </a:r>
            <a:endParaRPr lang="ko-KR" altLang="en-US" sz="8000" dirty="0"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80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5C1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0717665-951F-AEBA-7E97-5A7D2C72AA21}"/>
              </a:ext>
            </a:extLst>
          </p:cNvPr>
          <p:cNvSpPr/>
          <p:nvPr/>
        </p:nvSpPr>
        <p:spPr>
          <a:xfrm>
            <a:off x="4597150" y="1930150"/>
            <a:ext cx="2997700" cy="2997700"/>
          </a:xfrm>
          <a:prstGeom prst="roundRect">
            <a:avLst/>
          </a:prstGeom>
          <a:solidFill>
            <a:srgbClr val="C4C5C1"/>
          </a:solidFill>
          <a:ln>
            <a:noFill/>
          </a:ln>
          <a:effectLst>
            <a:outerShdw blurRad="774700" dist="203200" dir="13500000" algn="br" rotWithShape="0">
              <a:schemeClr val="bg1">
                <a:alpha val="6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469B5-6AF6-D509-E10A-FF1C598344FE}"/>
              </a:ext>
            </a:extLst>
          </p:cNvPr>
          <p:cNvSpPr/>
          <p:nvPr/>
        </p:nvSpPr>
        <p:spPr>
          <a:xfrm>
            <a:off x="1230489" y="692150"/>
            <a:ext cx="9731022" cy="5473700"/>
          </a:xfrm>
          <a:prstGeom prst="roundRect">
            <a:avLst/>
          </a:prstGeom>
          <a:solidFill>
            <a:srgbClr val="E0E1DF"/>
          </a:solidFill>
          <a:ln>
            <a:noFill/>
          </a:ln>
          <a:effectLst>
            <a:outerShdw blurRad="558800" dist="2413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08462E-5434-0F62-4B68-3948B6AF0C80}"/>
              </a:ext>
            </a:extLst>
          </p:cNvPr>
          <p:cNvGrpSpPr/>
          <p:nvPr/>
        </p:nvGrpSpPr>
        <p:grpSpPr>
          <a:xfrm>
            <a:off x="2284303" y="1267738"/>
            <a:ext cx="7623393" cy="4322524"/>
            <a:chOff x="2261888" y="1267738"/>
            <a:chExt cx="7623393" cy="43225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D512E6-556C-D785-47AE-49B2F56A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77135" y1="68906" x2="77656" y2="68906"/>
                          <a14:backgroundMark x1="44792" y1="19805" x2="71719" y2="20547"/>
                          <a14:backgroundMark x1="74688" y1="25352" x2="73958" y2="54258"/>
                          <a14:backgroundMark x1="76406" y1="65352" x2="82604" y2="7054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61888" y="1267738"/>
              <a:ext cx="3241893" cy="43225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6C5E7A-35FD-A50A-EAA8-DC4603DA03E6}"/>
                </a:ext>
              </a:extLst>
            </p:cNvPr>
            <p:cNvSpPr txBox="1"/>
            <p:nvPr/>
          </p:nvSpPr>
          <p:spPr>
            <a:xfrm>
              <a:off x="5503781" y="4023355"/>
              <a:ext cx="4381500" cy="10156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삼성긴고딕OTF Heavy" panose="020B0600000101010101" pitchFamily="34" charset="-127"/>
                  <a:ea typeface="삼성긴고딕OTF Heavy" panose="020B0600000101010101" pitchFamily="34" charset="-127"/>
                </a:rPr>
                <a:t>Smart View</a:t>
              </a:r>
              <a:endParaRPr lang="ko-KR" altLang="en-US" sz="6000" dirty="0">
                <a:latin typeface="삼성긴고딕OTF Heavy" panose="020B0600000101010101" pitchFamily="34" charset="-127"/>
                <a:ea typeface="삼성긴고딕OTF Heavy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0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395</Words>
  <Application>Microsoft Office PowerPoint</Application>
  <PresentationFormat>와이드스크린</PresentationFormat>
  <Paragraphs>167</Paragraphs>
  <Slides>39</Slides>
  <Notes>39</Notes>
  <HiddenSlides>0</HiddenSlides>
  <MMClips>6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삼성긴고딕 Ultralight</vt:lpstr>
      <vt:lpstr>삼성긴고딕OTF Ultralight</vt:lpstr>
      <vt:lpstr>삼성긴고딕OTF Bold</vt:lpstr>
      <vt:lpstr>삼성긴고딕OTF Light</vt:lpstr>
      <vt:lpstr>삼성긴고딕OTF Heavy</vt:lpstr>
      <vt:lpstr>맑은 고딕</vt:lpstr>
      <vt:lpstr>Arial</vt:lpstr>
      <vt:lpstr>삼성긴고딕OTF ExtraBold</vt:lpstr>
      <vt:lpstr>삼성긴고딕OTF Medium</vt:lpstr>
      <vt:lpstr>삼성긴고딕 ExtraBold</vt:lpstr>
      <vt:lpstr>Office 테마</vt:lpstr>
      <vt:lpstr>I’m Frame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I’m-Frame            아이엠프레임</dc:title>
  <dc:creator>SSAFY</dc:creator>
  <cp:lastModifiedBy>SSAFY</cp:lastModifiedBy>
  <cp:revision>656</cp:revision>
  <dcterms:created xsi:type="dcterms:W3CDTF">2024-05-23T18:20:26Z</dcterms:created>
  <dcterms:modified xsi:type="dcterms:W3CDTF">2024-05-29T04:05:35Z</dcterms:modified>
</cp:coreProperties>
</file>